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2"/>
  </p:notesMasterIdLst>
  <p:handoutMasterIdLst>
    <p:handoutMasterId r:id="rId63"/>
  </p:handoutMasterIdLst>
  <p:sldIdLst>
    <p:sldId id="296" r:id="rId2"/>
    <p:sldId id="785" r:id="rId3"/>
    <p:sldId id="786" r:id="rId4"/>
    <p:sldId id="787" r:id="rId5"/>
    <p:sldId id="782" r:id="rId6"/>
    <p:sldId id="783" r:id="rId7"/>
    <p:sldId id="784" r:id="rId8"/>
    <p:sldId id="779" r:id="rId9"/>
    <p:sldId id="788" r:id="rId10"/>
    <p:sldId id="755" r:id="rId11"/>
    <p:sldId id="775" r:id="rId12"/>
    <p:sldId id="758" r:id="rId13"/>
    <p:sldId id="762" r:id="rId14"/>
    <p:sldId id="764" r:id="rId15"/>
    <p:sldId id="760" r:id="rId16"/>
    <p:sldId id="763" r:id="rId17"/>
    <p:sldId id="765" r:id="rId18"/>
    <p:sldId id="766" r:id="rId19"/>
    <p:sldId id="777" r:id="rId20"/>
    <p:sldId id="773" r:id="rId21"/>
    <p:sldId id="774" r:id="rId22"/>
    <p:sldId id="772" r:id="rId23"/>
    <p:sldId id="790" r:id="rId24"/>
    <p:sldId id="713" r:id="rId25"/>
    <p:sldId id="705" r:id="rId26"/>
    <p:sldId id="612" r:id="rId27"/>
    <p:sldId id="619" r:id="rId28"/>
    <p:sldId id="648" r:id="rId29"/>
    <p:sldId id="652" r:id="rId30"/>
    <p:sldId id="748" r:id="rId31"/>
    <p:sldId id="749" r:id="rId32"/>
    <p:sldId id="750" r:id="rId33"/>
    <p:sldId id="768" r:id="rId34"/>
    <p:sldId id="793" r:id="rId35"/>
    <p:sldId id="794" r:id="rId36"/>
    <p:sldId id="795" r:id="rId37"/>
    <p:sldId id="796" r:id="rId38"/>
    <p:sldId id="805" r:id="rId39"/>
    <p:sldId id="806" r:id="rId40"/>
    <p:sldId id="797" r:id="rId41"/>
    <p:sldId id="800" r:id="rId42"/>
    <p:sldId id="714" r:id="rId43"/>
    <p:sldId id="719" r:id="rId44"/>
    <p:sldId id="791" r:id="rId45"/>
    <p:sldId id="751" r:id="rId46"/>
    <p:sldId id="743" r:id="rId47"/>
    <p:sldId id="744" r:id="rId48"/>
    <p:sldId id="745" r:id="rId49"/>
    <p:sldId id="746" r:id="rId50"/>
    <p:sldId id="747" r:id="rId51"/>
    <p:sldId id="718" r:id="rId52"/>
    <p:sldId id="728" r:id="rId53"/>
    <p:sldId id="803" r:id="rId54"/>
    <p:sldId id="770" r:id="rId55"/>
    <p:sldId id="801" r:id="rId56"/>
    <p:sldId id="802" r:id="rId57"/>
    <p:sldId id="729" r:id="rId58"/>
    <p:sldId id="804" r:id="rId59"/>
    <p:sldId id="716" r:id="rId60"/>
    <p:sldId id="792" r:id="rId6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99"/>
    <a:srgbClr val="0066CC"/>
    <a:srgbClr val="FF0000"/>
    <a:srgbClr val="FFFF66"/>
    <a:srgbClr val="EAEAEA"/>
    <a:srgbClr val="3366CC"/>
    <a:srgbClr val="CC33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16813" autoAdjust="0"/>
    <p:restoredTop sz="76616" autoAdjust="0"/>
  </p:normalViewPr>
  <p:slideViewPr>
    <p:cSldViewPr>
      <p:cViewPr>
        <p:scale>
          <a:sx n="66" d="100"/>
          <a:sy n="66" d="100"/>
        </p:scale>
        <p:origin x="-1452" y="-304"/>
      </p:cViewPr>
      <p:guideLst>
        <p:guide orient="horz" pos="2160"/>
        <p:guide pos="2880"/>
      </p:guideLst>
    </p:cSldViewPr>
  </p:slideViewPr>
  <p:outlineViewPr>
    <p:cViewPr>
      <p:scale>
        <a:sx n="33" d="100"/>
        <a:sy n="33" d="100"/>
      </p:scale>
      <p:origin x="0" y="27864"/>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EC65EB90-AE42-4056-B0B4-9D6DAF6E001B}" type="datetimeFigureOut">
              <a:rPr lang="zh-CN" altLang="en-US"/>
              <a:pPr>
                <a:defRPr/>
              </a:pPr>
              <a:t>2018/10/24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607E964A-FC2B-474E-9469-BA4114D81A72}" type="slidenum">
              <a:rPr lang="zh-CN" altLang="en-US"/>
              <a:pPr>
                <a:defRPr/>
              </a:pPr>
              <a:t>‹#›</a:t>
            </a:fld>
            <a:endParaRPr lang="zh-CN" altLang="en-US"/>
          </a:p>
        </p:txBody>
      </p:sp>
    </p:spTree>
    <p:extLst>
      <p:ext uri="{BB962C8B-B14F-4D97-AF65-F5344CB8AC3E}">
        <p14:creationId xmlns:p14="http://schemas.microsoft.com/office/powerpoint/2010/main" xmlns="" val="15230223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A005BF69-F17E-4B8A-A570-6946DCBE2A89}" type="slidenum">
              <a:rPr lang="en-US" altLang="zh-CN"/>
              <a:pPr>
                <a:defRPr/>
              </a:pPr>
              <a:t>‹#›</a:t>
            </a:fld>
            <a:endParaRPr lang="en-US" altLang="zh-CN"/>
          </a:p>
        </p:txBody>
      </p:sp>
    </p:spTree>
    <p:extLst>
      <p:ext uri="{BB962C8B-B14F-4D97-AF65-F5344CB8AC3E}">
        <p14:creationId xmlns:p14="http://schemas.microsoft.com/office/powerpoint/2010/main" xmlns="" val="3721488210"/>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zh.wikipedia.org/w/index.php?title=%E7%87%88%E5%8F%B0%E8%8D%89&amp;action=edit&amp;redlink=1" TargetMode="External"/><Relationship Id="rId13" Type="http://schemas.openxmlformats.org/officeDocument/2006/relationships/hyperlink" Target="https://zh.wikipedia.org/wiki/%E6%B8%A9%E5%B8%A6" TargetMode="External"/><Relationship Id="rId18" Type="http://schemas.openxmlformats.org/officeDocument/2006/relationships/hyperlink" Target="https://zh.wikipedia.org/wiki/%E7%81%8C%E6%9C%A8" TargetMode="External"/><Relationship Id="rId3" Type="http://schemas.openxmlformats.org/officeDocument/2006/relationships/hyperlink" Target="https://en.wikipedia.org/wiki/Succulent_plant" TargetMode="External"/><Relationship Id="rId7" Type="http://schemas.openxmlformats.org/officeDocument/2006/relationships/hyperlink" Target="https://zh.wikipedia.org/wiki/%E4%B8%80%E5%93%81%E7%B4%85" TargetMode="External"/><Relationship Id="rId12" Type="http://schemas.openxmlformats.org/officeDocument/2006/relationships/hyperlink" Target="https://zh.wikipedia.org/wiki/%E4%BA%9E%E7%86%B1%E5%B8%B6" TargetMode="External"/><Relationship Id="rId17" Type="http://schemas.openxmlformats.org/officeDocument/2006/relationships/hyperlink" Target="https://zh.wikipedia.org/wiki/%E6%9C%A8%E6%9C%AC%E6%A4%8D%E7%89%A9" TargetMode="External"/><Relationship Id="rId2" Type="http://schemas.openxmlformats.org/officeDocument/2006/relationships/slide" Target="../slides/slide32.xml"/><Relationship Id="rId16" Type="http://schemas.openxmlformats.org/officeDocument/2006/relationships/hyperlink" Target="https://zh.wikipedia.org/wiki/%E8%8D%89%E6%9C%AC%E6%A4%8D%E7%89%A9" TargetMode="External"/><Relationship Id="rId1" Type="http://schemas.openxmlformats.org/officeDocument/2006/relationships/notesMaster" Target="../notesMasters/notesMaster1.xml"/><Relationship Id="rId6" Type="http://schemas.openxmlformats.org/officeDocument/2006/relationships/hyperlink" Target="https://zh.wikipedia.org/wiki/%E5%A4%A7%E6%88%9F%E7%A7%91" TargetMode="External"/><Relationship Id="rId11" Type="http://schemas.openxmlformats.org/officeDocument/2006/relationships/hyperlink" Target="https://zh.wikipedia.org/wiki/%E7%86%B1%E5%B8%B6" TargetMode="External"/><Relationship Id="rId5" Type="http://schemas.openxmlformats.org/officeDocument/2006/relationships/hyperlink" Target="https://en.wikipedia.org/wiki/Astrophytum" TargetMode="External"/><Relationship Id="rId15" Type="http://schemas.openxmlformats.org/officeDocument/2006/relationships/hyperlink" Target="https://zh.wikipedia.org/wiki/%E5%A4%9A%E5%B9%B4%E7%94%9F" TargetMode="External"/><Relationship Id="rId10" Type="http://schemas.openxmlformats.org/officeDocument/2006/relationships/hyperlink" Target="https://zh.wikipedia.org/wiki/%E7%BE%8E%E6%B4%B2" TargetMode="External"/><Relationship Id="rId19" Type="http://schemas.openxmlformats.org/officeDocument/2006/relationships/hyperlink" Target="https://zh.wikipedia.org/wiki/%E5%96%AC%E6%9C%A8" TargetMode="External"/><Relationship Id="rId4" Type="http://schemas.openxmlformats.org/officeDocument/2006/relationships/hyperlink" Target="https://en.wikipedia.org/wiki/Euphorbia" TargetMode="External"/><Relationship Id="rId9" Type="http://schemas.openxmlformats.org/officeDocument/2006/relationships/hyperlink" Target="https://zh.wikipedia.org/wiki/%E9%9D%9E%E6%B4%B2" TargetMode="External"/><Relationship Id="rId14" Type="http://schemas.openxmlformats.org/officeDocument/2006/relationships/hyperlink" Target="https://zh.wikipedia.org/wiki/%E4%B8%80%E5%B9%B4%E7%94%9F"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Curse_of_dimensionality"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Curse_of_dimensionality"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p:spPr>
        <p:txBody>
          <a:bodyPr/>
          <a:lstStyle/>
          <a:p>
            <a:endParaRPr lang="zh-CN" altLang="en-US" dirty="0" smtClean="0">
              <a:latin typeface="Arial" charset="0"/>
              <a:ea typeface="宋体" charset="-122"/>
            </a:endParaRPr>
          </a:p>
        </p:txBody>
      </p:sp>
      <p:sp>
        <p:nvSpPr>
          <p:cNvPr id="50180" name="日期占位符 3"/>
          <p:cNvSpPr>
            <a:spLocks noGrp="1"/>
          </p:cNvSpPr>
          <p:nvPr>
            <p:ph type="dt" sz="quarter" idx="1"/>
          </p:nvPr>
        </p:nvSpPr>
        <p:spPr>
          <a:noFill/>
        </p:spPr>
        <p:txBody>
          <a:bodyPr/>
          <a:lstStyle/>
          <a:p>
            <a:endParaRPr lang="en-US" altLang="zh-CN" smtClean="0">
              <a:latin typeface="Arial" charset="0"/>
              <a:ea typeface="宋体" charset="-122"/>
            </a:endParaRPr>
          </a:p>
        </p:txBody>
      </p:sp>
      <p:sp>
        <p:nvSpPr>
          <p:cNvPr id="50181" name="页脚占位符 4"/>
          <p:cNvSpPr>
            <a:spLocks noGrp="1"/>
          </p:cNvSpPr>
          <p:nvPr>
            <p:ph type="ftr" sz="quarter" idx="4"/>
          </p:nvPr>
        </p:nvSpPr>
        <p:spPr>
          <a:noFill/>
        </p:spPr>
        <p:txBody>
          <a:bodyPr/>
          <a:lstStyle/>
          <a:p>
            <a:endParaRPr lang="en-US" altLang="zh-CN" smtClean="0">
              <a:latin typeface="Arial" charset="0"/>
              <a:ea typeface="宋体" charset="-122"/>
            </a:endParaRPr>
          </a:p>
        </p:txBody>
      </p:sp>
      <p:sp>
        <p:nvSpPr>
          <p:cNvPr id="50182" name="灯片编号占位符 5"/>
          <p:cNvSpPr>
            <a:spLocks noGrp="1"/>
          </p:cNvSpPr>
          <p:nvPr>
            <p:ph type="sldNum" sz="quarter" idx="5"/>
          </p:nvPr>
        </p:nvSpPr>
        <p:spPr>
          <a:noFill/>
        </p:spPr>
        <p:txBody>
          <a:bodyPr/>
          <a:lstStyle/>
          <a:p>
            <a:fld id="{B2771C34-D08D-423F-AAA6-3B0E22424865}" type="slidenum">
              <a:rPr lang="en-US" altLang="zh-CN" smtClean="0">
                <a:latin typeface="Arial" charset="0"/>
                <a:ea typeface="宋体" charset="-122"/>
              </a:rPr>
              <a:pPr/>
              <a:t>1</a:t>
            </a:fld>
            <a:endParaRPr lang="en-US" altLang="zh-CN" smtClean="0">
              <a:latin typeface="Arial"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pitchFamily="34" charset="0"/>
                <a:ea typeface="宋体" pitchFamily="2" charset="-122"/>
                <a:cs typeface="+mn-cs"/>
              </a:rPr>
              <a:t>Example: Two </a:t>
            </a:r>
            <a:r>
              <a:rPr lang="en-US" sz="1200" b="0" i="0" u="none" strike="noStrike" kern="1200" dirty="0" smtClean="0">
                <a:solidFill>
                  <a:schemeClr val="tx1"/>
                </a:solidFill>
                <a:latin typeface="Arial" pitchFamily="34" charset="0"/>
                <a:ea typeface="宋体" pitchFamily="2" charset="-122"/>
                <a:cs typeface="+mn-cs"/>
                <a:hlinkClick r:id="rId3" tooltip="Succulent plant"/>
              </a:rPr>
              <a:t>succulent plant</a:t>
            </a:r>
            <a:r>
              <a:rPr lang="en-US" sz="1200" b="0" i="0" kern="1200" dirty="0" smtClean="0">
                <a:solidFill>
                  <a:schemeClr val="tx1"/>
                </a:solidFill>
                <a:latin typeface="Arial" pitchFamily="34" charset="0"/>
                <a:ea typeface="宋体" pitchFamily="2" charset="-122"/>
                <a:cs typeface="+mn-cs"/>
              </a:rPr>
              <a:t> genera, </a:t>
            </a:r>
            <a:r>
              <a:rPr lang="en-US" sz="1200" b="0" i="1" u="none" strike="noStrike" kern="1200" dirty="0" err="1" smtClean="0">
                <a:solidFill>
                  <a:schemeClr val="tx1"/>
                </a:solidFill>
                <a:latin typeface="Arial" pitchFamily="34" charset="0"/>
                <a:ea typeface="宋体" pitchFamily="2" charset="-122"/>
                <a:cs typeface="+mn-cs"/>
                <a:hlinkClick r:id="rId4" tooltip="Euphorbia"/>
              </a:rPr>
              <a:t>Euphorbia</a:t>
            </a:r>
            <a:r>
              <a:rPr lang="en-US" sz="1200" b="0" i="0" kern="1200" dirty="0" err="1" smtClean="0">
                <a:solidFill>
                  <a:schemeClr val="tx1"/>
                </a:solidFill>
                <a:latin typeface="Arial" pitchFamily="34" charset="0"/>
                <a:ea typeface="宋体" pitchFamily="2" charset="-122"/>
                <a:cs typeface="+mn-cs"/>
              </a:rPr>
              <a:t>and</a:t>
            </a:r>
            <a:r>
              <a:rPr lang="en-US" sz="1200" b="0" i="0" kern="1200" dirty="0" smtClean="0">
                <a:solidFill>
                  <a:schemeClr val="tx1"/>
                </a:solidFill>
                <a:latin typeface="Arial" pitchFamily="34" charset="0"/>
                <a:ea typeface="宋体" pitchFamily="2" charset="-122"/>
                <a:cs typeface="+mn-cs"/>
              </a:rPr>
              <a:t> </a:t>
            </a:r>
            <a:r>
              <a:rPr lang="en-US" sz="1200" b="0" i="1" u="none" strike="noStrike" kern="1200" dirty="0" err="1" smtClean="0">
                <a:solidFill>
                  <a:schemeClr val="tx1"/>
                </a:solidFill>
                <a:latin typeface="Arial" pitchFamily="34" charset="0"/>
                <a:ea typeface="宋体" pitchFamily="2" charset="-122"/>
                <a:cs typeface="+mn-cs"/>
                <a:hlinkClick r:id="rId5" tooltip="Astrophytum"/>
              </a:rPr>
              <a:t>Astrophytum</a:t>
            </a:r>
            <a:r>
              <a:rPr lang="en-US" sz="1200" b="0" i="0" kern="1200" dirty="0" smtClean="0">
                <a:solidFill>
                  <a:schemeClr val="tx1"/>
                </a:solidFill>
                <a:latin typeface="Arial" pitchFamily="34" charset="0"/>
                <a:ea typeface="宋体" pitchFamily="2" charset="-122"/>
                <a:cs typeface="+mn-cs"/>
              </a:rPr>
              <a:t>, are only distantly related, but the species within each have independently converged on a similar body form</a:t>
            </a:r>
            <a:endParaRPr lang="en-US" altLang="zh-CN" sz="1200" b="1" i="0" kern="1200" dirty="0" smtClean="0">
              <a:solidFill>
                <a:schemeClr val="tx1"/>
              </a:solidFill>
              <a:latin typeface="Arial" pitchFamily="34" charset="0"/>
              <a:ea typeface="宋体" pitchFamily="2" charset="-122"/>
              <a:cs typeface="+mn-cs"/>
            </a:endParaRPr>
          </a:p>
          <a:p>
            <a:endParaRPr lang="en-US" altLang="zh-CN" sz="1200" b="1" i="0" kern="1200" dirty="0" smtClean="0">
              <a:solidFill>
                <a:schemeClr val="tx1"/>
              </a:solidFill>
              <a:latin typeface="Arial" pitchFamily="34" charset="0"/>
              <a:ea typeface="宋体" pitchFamily="2" charset="-122"/>
              <a:cs typeface="+mn-cs"/>
            </a:endParaRPr>
          </a:p>
          <a:p>
            <a:r>
              <a:rPr lang="zh-CN" altLang="en-US" sz="1200" b="1" i="0" kern="1200" dirty="0" smtClean="0">
                <a:solidFill>
                  <a:schemeClr val="tx1"/>
                </a:solidFill>
                <a:latin typeface="Arial" pitchFamily="34" charset="0"/>
                <a:ea typeface="宋体" pitchFamily="2" charset="-122"/>
                <a:cs typeface="+mn-cs"/>
              </a:rPr>
              <a:t>大戟属</a:t>
            </a:r>
            <a:r>
              <a:rPr lang="zh-CN" altLang="en-US" sz="1200" b="0" i="0" kern="1200" dirty="0" smtClean="0">
                <a:solidFill>
                  <a:schemeClr val="tx1"/>
                </a:solidFill>
                <a:latin typeface="Arial" pitchFamily="34" charset="0"/>
                <a:ea typeface="宋体" pitchFamily="2" charset="-122"/>
                <a:cs typeface="+mn-cs"/>
              </a:rPr>
              <a:t>，又称</a:t>
            </a:r>
            <a:r>
              <a:rPr lang="zh-CN" altLang="en-US" sz="1200" b="1" i="0" kern="1200" dirty="0" smtClean="0">
                <a:solidFill>
                  <a:schemeClr val="tx1"/>
                </a:solidFill>
                <a:latin typeface="Arial" pitchFamily="34" charset="0"/>
                <a:ea typeface="宋体" pitchFamily="2" charset="-122"/>
                <a:cs typeface="+mn-cs"/>
              </a:rPr>
              <a:t>翡翠塔属</a:t>
            </a:r>
            <a:r>
              <a:rPr lang="zh-CN" altLang="en-US" sz="1200" b="0" i="0" kern="1200" dirty="0" smtClean="0">
                <a:solidFill>
                  <a:schemeClr val="tx1"/>
                </a:solidFill>
                <a:latin typeface="Arial" pitchFamily="34" charset="0"/>
                <a:ea typeface="宋体" pitchFamily="2" charset="-122"/>
                <a:cs typeface="+mn-cs"/>
              </a:rPr>
              <a:t>，是</a:t>
            </a:r>
            <a:r>
              <a:rPr lang="zh-CN" altLang="en-US" sz="1200" b="0" i="0" u="none" strike="noStrike" kern="1200" dirty="0" smtClean="0">
                <a:solidFill>
                  <a:schemeClr val="tx1"/>
                </a:solidFill>
                <a:latin typeface="Arial" pitchFamily="34" charset="0"/>
                <a:ea typeface="宋体" pitchFamily="2" charset="-122"/>
                <a:cs typeface="+mn-cs"/>
                <a:hlinkClick r:id="rId6" tooltip="大戟科"/>
              </a:rPr>
              <a:t>大戟科</a:t>
            </a:r>
            <a:r>
              <a:rPr lang="zh-CN" altLang="en-US" sz="1200" b="0" i="0" kern="1200" dirty="0" smtClean="0">
                <a:solidFill>
                  <a:schemeClr val="tx1"/>
                </a:solidFill>
                <a:latin typeface="Arial" pitchFamily="34" charset="0"/>
                <a:ea typeface="宋体" pitchFamily="2" charset="-122"/>
                <a:cs typeface="+mn-cs"/>
              </a:rPr>
              <a:t>植物的一个属，包括了</a:t>
            </a:r>
            <a:r>
              <a:rPr lang="en-US" altLang="zh-CN" sz="1200" b="0" i="0" kern="1200" dirty="0" smtClean="0">
                <a:solidFill>
                  <a:schemeClr val="tx1"/>
                </a:solidFill>
                <a:latin typeface="Arial" pitchFamily="34" charset="0"/>
                <a:ea typeface="宋体" pitchFamily="2" charset="-122"/>
                <a:cs typeface="+mn-cs"/>
              </a:rPr>
              <a:t>2160</a:t>
            </a:r>
            <a:r>
              <a:rPr lang="zh-CN" altLang="en-US" sz="1200" b="0" i="0" kern="1200" dirty="0" smtClean="0">
                <a:solidFill>
                  <a:schemeClr val="tx1"/>
                </a:solidFill>
                <a:latin typeface="Arial" pitchFamily="34" charset="0"/>
                <a:ea typeface="宋体" pitchFamily="2" charset="-122"/>
                <a:cs typeface="+mn-cs"/>
              </a:rPr>
              <a:t>多种不同种类的植物，当中有些比较常见的，例如：</a:t>
            </a:r>
            <a:r>
              <a:rPr lang="zh-CN" altLang="en-US" sz="1200" b="0" i="0" u="none" strike="noStrike" kern="1200" dirty="0" smtClean="0">
                <a:solidFill>
                  <a:schemeClr val="tx1"/>
                </a:solidFill>
                <a:latin typeface="Arial" pitchFamily="34" charset="0"/>
                <a:ea typeface="宋体" pitchFamily="2" charset="-122"/>
                <a:cs typeface="+mn-cs"/>
                <a:hlinkClick r:id="rId7" tooltip="一品红"/>
              </a:rPr>
              <a:t>一品红</a:t>
            </a:r>
            <a:r>
              <a:rPr lang="zh-CN" altLang="en-US" sz="1200" b="0" i="0" kern="1200" dirty="0" smtClean="0">
                <a:solidFill>
                  <a:schemeClr val="tx1"/>
                </a:solidFill>
                <a:latin typeface="Arial" pitchFamily="34" charset="0"/>
                <a:ea typeface="宋体" pitchFamily="2" charset="-122"/>
                <a:cs typeface="+mn-cs"/>
              </a:rPr>
              <a:t>、</a:t>
            </a:r>
            <a:r>
              <a:rPr lang="zh-CN" altLang="en-US" sz="1200" b="0" i="0" u="none" strike="noStrike" kern="1200" dirty="0" smtClean="0">
                <a:solidFill>
                  <a:schemeClr val="tx1"/>
                </a:solidFill>
                <a:latin typeface="Arial" pitchFamily="34" charset="0"/>
                <a:ea typeface="宋体" pitchFamily="2" charset="-122"/>
                <a:cs typeface="+mn-cs"/>
                <a:hlinkClick r:id="rId8" tooltip="灯台草（页面不存在）"/>
              </a:rPr>
              <a:t>灯台草</a:t>
            </a:r>
            <a:r>
              <a:rPr lang="zh-CN" altLang="en-US" sz="1200" b="0" i="0" kern="1200" dirty="0" smtClean="0">
                <a:solidFill>
                  <a:schemeClr val="tx1"/>
                </a:solidFill>
                <a:latin typeface="Arial" pitchFamily="34" charset="0"/>
                <a:ea typeface="宋体" pitchFamily="2" charset="-122"/>
                <a:cs typeface="+mn-cs"/>
              </a:rPr>
              <a:t>等。大戟属植物是现时地球上其中一种生长范围极广的植物种属，主要在</a:t>
            </a:r>
            <a:r>
              <a:rPr lang="zh-CN" altLang="en-US" sz="1200" b="0" i="0" u="none" strike="noStrike" kern="1200" dirty="0" smtClean="0">
                <a:solidFill>
                  <a:schemeClr val="tx1"/>
                </a:solidFill>
                <a:latin typeface="Arial" pitchFamily="34" charset="0"/>
                <a:ea typeface="宋体" pitchFamily="2" charset="-122"/>
                <a:cs typeface="+mn-cs"/>
                <a:hlinkClick r:id="rId9" tooltip="非洲"/>
              </a:rPr>
              <a:t>非洲</a:t>
            </a:r>
            <a:r>
              <a:rPr lang="zh-CN" altLang="en-US" sz="1200" b="0" i="0" kern="1200" dirty="0" smtClean="0">
                <a:solidFill>
                  <a:schemeClr val="tx1"/>
                </a:solidFill>
                <a:latin typeface="Arial" pitchFamily="34" charset="0"/>
                <a:ea typeface="宋体" pitchFamily="2" charset="-122"/>
                <a:cs typeface="+mn-cs"/>
              </a:rPr>
              <a:t>及</a:t>
            </a:r>
            <a:r>
              <a:rPr lang="zh-CN" altLang="en-US" sz="1200" b="0" i="0" u="none" strike="noStrike" kern="1200" dirty="0" smtClean="0">
                <a:solidFill>
                  <a:schemeClr val="tx1"/>
                </a:solidFill>
                <a:latin typeface="Arial" pitchFamily="34" charset="0"/>
                <a:ea typeface="宋体" pitchFamily="2" charset="-122"/>
                <a:cs typeface="+mn-cs"/>
                <a:hlinkClick r:id="rId10" tooltip="美洲"/>
              </a:rPr>
              <a:t>美洲</a:t>
            </a:r>
            <a:r>
              <a:rPr lang="zh-CN" altLang="en-US" sz="1200" b="0" i="0" kern="1200" dirty="0" smtClean="0">
                <a:solidFill>
                  <a:schemeClr val="tx1"/>
                </a:solidFill>
                <a:latin typeface="Arial" pitchFamily="34" charset="0"/>
                <a:ea typeface="宋体" pitchFamily="2" charset="-122"/>
                <a:cs typeface="+mn-cs"/>
              </a:rPr>
              <a:t>的</a:t>
            </a:r>
            <a:r>
              <a:rPr lang="zh-CN" altLang="en-US" sz="1200" b="0" i="0" u="none" strike="noStrike" kern="1200" dirty="0" smtClean="0">
                <a:solidFill>
                  <a:schemeClr val="tx1"/>
                </a:solidFill>
                <a:latin typeface="Arial" pitchFamily="34" charset="0"/>
                <a:ea typeface="宋体" pitchFamily="2" charset="-122"/>
                <a:cs typeface="+mn-cs"/>
                <a:hlinkClick r:id="rId11" tooltip="热带"/>
              </a:rPr>
              <a:t>热带</a:t>
            </a:r>
            <a:r>
              <a:rPr lang="zh-CN" altLang="en-US" sz="1200" b="0" i="0" kern="1200" dirty="0" smtClean="0">
                <a:solidFill>
                  <a:schemeClr val="tx1"/>
                </a:solidFill>
                <a:latin typeface="Arial" pitchFamily="34" charset="0"/>
                <a:ea typeface="宋体" pitchFamily="2" charset="-122"/>
                <a:cs typeface="+mn-cs"/>
              </a:rPr>
              <a:t>及</a:t>
            </a:r>
            <a:r>
              <a:rPr lang="zh-CN" altLang="en-US" sz="1200" b="0" i="0" u="none" strike="noStrike" kern="1200" dirty="0" smtClean="0">
                <a:solidFill>
                  <a:schemeClr val="tx1"/>
                </a:solidFill>
                <a:latin typeface="Arial" pitchFamily="34" charset="0"/>
                <a:ea typeface="宋体" pitchFamily="2" charset="-122"/>
                <a:cs typeface="+mn-cs"/>
                <a:hlinkClick r:id="rId12" tooltip="亚热带"/>
              </a:rPr>
              <a:t>亚热带</a:t>
            </a:r>
            <a:r>
              <a:rPr lang="zh-CN" altLang="en-US" sz="1200" b="0" i="0" kern="1200" dirty="0" smtClean="0">
                <a:solidFill>
                  <a:schemeClr val="tx1"/>
                </a:solidFill>
                <a:latin typeface="Arial" pitchFamily="34" charset="0"/>
                <a:ea typeface="宋体" pitchFamily="2" charset="-122"/>
                <a:cs typeface="+mn-cs"/>
              </a:rPr>
              <a:t>地区生长，但在</a:t>
            </a:r>
            <a:r>
              <a:rPr lang="zh-CN" altLang="en-US" sz="1200" b="0" i="0" u="none" strike="noStrike" kern="1200" dirty="0" smtClean="0">
                <a:solidFill>
                  <a:schemeClr val="tx1"/>
                </a:solidFill>
                <a:latin typeface="Arial" pitchFamily="34" charset="0"/>
                <a:ea typeface="宋体" pitchFamily="2" charset="-122"/>
                <a:cs typeface="+mn-cs"/>
                <a:hlinkClick r:id="rId13" tooltip="温带"/>
              </a:rPr>
              <a:t>温带</a:t>
            </a:r>
            <a:r>
              <a:rPr lang="zh-CN" altLang="en-US" sz="1200" b="0" i="0" kern="1200" dirty="0" smtClean="0">
                <a:solidFill>
                  <a:schemeClr val="tx1"/>
                </a:solidFill>
                <a:latin typeface="Arial" pitchFamily="34" charset="0"/>
                <a:ea typeface="宋体" pitchFamily="2" charset="-122"/>
                <a:cs typeface="+mn-cs"/>
              </a:rPr>
              <a:t>亦有发现。生长年期有</a:t>
            </a:r>
            <a:r>
              <a:rPr lang="zh-CN" altLang="en-US" sz="1200" b="0" i="0" u="none" strike="noStrike" kern="1200" dirty="0" smtClean="0">
                <a:solidFill>
                  <a:schemeClr val="tx1"/>
                </a:solidFill>
                <a:latin typeface="Arial" pitchFamily="34" charset="0"/>
                <a:ea typeface="宋体" pitchFamily="2" charset="-122"/>
                <a:cs typeface="+mn-cs"/>
                <a:hlinkClick r:id="rId14" tooltip="一年生"/>
              </a:rPr>
              <a:t>一年生</a:t>
            </a:r>
            <a:r>
              <a:rPr lang="zh-CN" altLang="en-US" sz="1200" b="0" i="0" kern="1200" dirty="0" smtClean="0">
                <a:solidFill>
                  <a:schemeClr val="tx1"/>
                </a:solidFill>
                <a:latin typeface="Arial" pitchFamily="34" charset="0"/>
                <a:ea typeface="宋体" pitchFamily="2" charset="-122"/>
                <a:cs typeface="+mn-cs"/>
              </a:rPr>
              <a:t>或</a:t>
            </a:r>
            <a:r>
              <a:rPr lang="zh-CN" altLang="en-US" sz="1200" b="0" i="0" u="none" strike="noStrike" kern="1200" dirty="0" smtClean="0">
                <a:solidFill>
                  <a:schemeClr val="tx1"/>
                </a:solidFill>
                <a:latin typeface="Arial" pitchFamily="34" charset="0"/>
                <a:ea typeface="宋体" pitchFamily="2" charset="-122"/>
                <a:cs typeface="+mn-cs"/>
                <a:hlinkClick r:id="rId15" tooltip="多年生"/>
              </a:rPr>
              <a:t>多年生</a:t>
            </a:r>
            <a:r>
              <a:rPr lang="zh-CN" altLang="en-US" sz="1200" b="0" i="0" kern="1200" dirty="0" smtClean="0">
                <a:solidFill>
                  <a:schemeClr val="tx1"/>
                </a:solidFill>
                <a:latin typeface="Arial" pitchFamily="34" charset="0"/>
                <a:ea typeface="宋体" pitchFamily="2" charset="-122"/>
                <a:cs typeface="+mn-cs"/>
              </a:rPr>
              <a:t>，有</a:t>
            </a:r>
            <a:r>
              <a:rPr lang="zh-CN" altLang="en-US" sz="1200" b="0" i="0" u="none" strike="noStrike" kern="1200" dirty="0" smtClean="0">
                <a:solidFill>
                  <a:schemeClr val="tx1"/>
                </a:solidFill>
                <a:latin typeface="Arial" pitchFamily="34" charset="0"/>
                <a:ea typeface="宋体" pitchFamily="2" charset="-122"/>
                <a:cs typeface="+mn-cs"/>
                <a:hlinkClick r:id="rId16" tooltip="草本植物"/>
              </a:rPr>
              <a:t>草本</a:t>
            </a:r>
            <a:r>
              <a:rPr lang="zh-CN" altLang="en-US" sz="1200" b="0" i="0" kern="1200" dirty="0" smtClean="0">
                <a:solidFill>
                  <a:schemeClr val="tx1"/>
                </a:solidFill>
                <a:latin typeface="Arial" pitchFamily="34" charset="0"/>
                <a:ea typeface="宋体" pitchFamily="2" charset="-122"/>
                <a:cs typeface="+mn-cs"/>
              </a:rPr>
              <a:t>、</a:t>
            </a:r>
            <a:r>
              <a:rPr lang="zh-CN" altLang="en-US" sz="1200" b="0" i="0" u="none" strike="noStrike" kern="1200" dirty="0" smtClean="0">
                <a:solidFill>
                  <a:schemeClr val="tx1"/>
                </a:solidFill>
                <a:latin typeface="Arial" pitchFamily="34" charset="0"/>
                <a:ea typeface="宋体" pitchFamily="2" charset="-122"/>
                <a:cs typeface="+mn-cs"/>
                <a:hlinkClick r:id="rId17" tooltip="木本植物"/>
              </a:rPr>
              <a:t>木本</a:t>
            </a:r>
            <a:r>
              <a:rPr lang="zh-CN" altLang="en-US" sz="1200" b="0" i="0" u="none" strike="noStrike" kern="1200" dirty="0" smtClean="0">
                <a:solidFill>
                  <a:schemeClr val="tx1"/>
                </a:solidFill>
                <a:latin typeface="Arial" pitchFamily="34" charset="0"/>
                <a:ea typeface="宋体" pitchFamily="2" charset="-122"/>
                <a:cs typeface="+mn-cs"/>
                <a:hlinkClick r:id="rId18" tooltip="灌木"/>
              </a:rPr>
              <a:t>灌木</a:t>
            </a:r>
            <a:r>
              <a:rPr lang="zh-CN" altLang="en-US" sz="1200" b="0" i="0" kern="1200" dirty="0" smtClean="0">
                <a:solidFill>
                  <a:schemeClr val="tx1"/>
                </a:solidFill>
                <a:latin typeface="Arial" pitchFamily="34" charset="0"/>
                <a:ea typeface="宋体" pitchFamily="2" charset="-122"/>
                <a:cs typeface="+mn-cs"/>
              </a:rPr>
              <a:t>及</a:t>
            </a:r>
            <a:r>
              <a:rPr lang="zh-CN" altLang="en-US" sz="1200" b="0" i="0" u="none" strike="noStrike" kern="1200" dirty="0" smtClean="0">
                <a:solidFill>
                  <a:schemeClr val="tx1"/>
                </a:solidFill>
                <a:latin typeface="Arial" pitchFamily="34" charset="0"/>
                <a:ea typeface="宋体" pitchFamily="2" charset="-122"/>
                <a:cs typeface="+mn-cs"/>
                <a:hlinkClick r:id="rId19" tooltip="乔木"/>
              </a:rPr>
              <a:t>乔木</a:t>
            </a:r>
            <a:r>
              <a:rPr lang="zh-CN" altLang="en-US" sz="1200" b="0" i="0" kern="1200" dirty="0" smtClean="0">
                <a:solidFill>
                  <a:schemeClr val="tx1"/>
                </a:solidFill>
                <a:latin typeface="Arial" pitchFamily="34" charset="0"/>
                <a:ea typeface="宋体" pitchFamily="2" charset="-122"/>
                <a:cs typeface="+mn-cs"/>
              </a:rPr>
              <a:t>，而且都有树液。</a:t>
            </a:r>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仙人掌</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43</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44</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46</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Arial" pitchFamily="34" charset="0"/>
                <a:ea typeface="宋体" pitchFamily="2" charset="-122"/>
                <a:cs typeface="+mn-cs"/>
              </a:rPr>
              <a:t> With a fixed number of training samples, the predictive power reduces as the dimensionality increases, and this is known as the </a:t>
            </a:r>
            <a:r>
              <a:rPr lang="en-US" altLang="zh-CN" sz="1200" b="0" i="1" kern="1200" dirty="0" smtClean="0">
                <a:solidFill>
                  <a:schemeClr val="tx1"/>
                </a:solidFill>
                <a:latin typeface="Arial" pitchFamily="34" charset="0"/>
                <a:ea typeface="宋体" pitchFamily="2" charset="-122"/>
                <a:cs typeface="+mn-cs"/>
              </a:rPr>
              <a:t>Hughes effect</a:t>
            </a:r>
            <a:r>
              <a:rPr lang="en-US" altLang="zh-CN" sz="1200" b="0" i="0" u="none" strike="noStrike" kern="1200" baseline="30000" dirty="0" smtClean="0">
                <a:solidFill>
                  <a:schemeClr val="tx1"/>
                </a:solidFill>
                <a:latin typeface="Arial" pitchFamily="34" charset="0"/>
                <a:ea typeface="宋体" pitchFamily="2" charset="-122"/>
                <a:cs typeface="+mn-cs"/>
                <a:hlinkClick r:id="rId3"/>
              </a:rPr>
              <a:t>[3]</a:t>
            </a:r>
            <a:r>
              <a:rPr lang="en-US" altLang="zh-CN" sz="1200" b="0" i="0" kern="1200" dirty="0" smtClean="0">
                <a:solidFill>
                  <a:schemeClr val="tx1"/>
                </a:solidFill>
                <a:latin typeface="Arial" pitchFamily="34" charset="0"/>
                <a:ea typeface="宋体" pitchFamily="2" charset="-122"/>
                <a:cs typeface="+mn-cs"/>
              </a:rPr>
              <a:t> or </a:t>
            </a:r>
            <a:r>
              <a:rPr lang="en-US" altLang="zh-CN" sz="1200" b="0" i="1" kern="1200" dirty="0" smtClean="0">
                <a:solidFill>
                  <a:schemeClr val="tx1"/>
                </a:solidFill>
                <a:latin typeface="Arial" pitchFamily="34" charset="0"/>
                <a:ea typeface="宋体" pitchFamily="2" charset="-122"/>
                <a:cs typeface="+mn-cs"/>
              </a:rPr>
              <a:t>Hughes phenomenon</a:t>
            </a:r>
            <a:r>
              <a:rPr lang="en-US" altLang="zh-CN" sz="1200" b="0" i="0" kern="1200" dirty="0" smtClean="0">
                <a:solidFill>
                  <a:schemeClr val="tx1"/>
                </a:solidFill>
                <a:latin typeface="Arial" pitchFamily="34" charset="0"/>
                <a:ea typeface="宋体" pitchFamily="2" charset="-122"/>
                <a:cs typeface="+mn-cs"/>
              </a:rPr>
              <a:t>(named after Gordon F. Hughes)</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47</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Arial" pitchFamily="34" charset="0"/>
                <a:ea typeface="宋体" pitchFamily="2" charset="-122"/>
                <a:cs typeface="+mn-cs"/>
              </a:rPr>
              <a:t> With a fixed number of training samples, the predictive power reduces as the dimensionality increases, and this is known as the </a:t>
            </a:r>
            <a:r>
              <a:rPr lang="en-US" altLang="zh-CN" sz="1200" b="0" i="1" kern="1200" dirty="0" smtClean="0">
                <a:solidFill>
                  <a:schemeClr val="tx1"/>
                </a:solidFill>
                <a:latin typeface="Arial" pitchFamily="34" charset="0"/>
                <a:ea typeface="宋体" pitchFamily="2" charset="-122"/>
                <a:cs typeface="+mn-cs"/>
              </a:rPr>
              <a:t>Hughes effect</a:t>
            </a:r>
            <a:r>
              <a:rPr lang="en-US" altLang="zh-CN" sz="1200" b="0" i="0" u="none" strike="noStrike" kern="1200" baseline="30000" dirty="0" smtClean="0">
                <a:solidFill>
                  <a:schemeClr val="tx1"/>
                </a:solidFill>
                <a:latin typeface="Arial" pitchFamily="34" charset="0"/>
                <a:ea typeface="宋体" pitchFamily="2" charset="-122"/>
                <a:cs typeface="+mn-cs"/>
                <a:hlinkClick r:id="rId3"/>
              </a:rPr>
              <a:t>[3]</a:t>
            </a:r>
            <a:r>
              <a:rPr lang="en-US" altLang="zh-CN" sz="1200" b="0" i="0" kern="1200" dirty="0" smtClean="0">
                <a:solidFill>
                  <a:schemeClr val="tx1"/>
                </a:solidFill>
                <a:latin typeface="Arial" pitchFamily="34" charset="0"/>
                <a:ea typeface="宋体" pitchFamily="2" charset="-122"/>
                <a:cs typeface="+mn-cs"/>
              </a:rPr>
              <a:t> or </a:t>
            </a:r>
            <a:r>
              <a:rPr lang="en-US" altLang="zh-CN" sz="1200" b="0" i="1" kern="1200" dirty="0" smtClean="0">
                <a:solidFill>
                  <a:schemeClr val="tx1"/>
                </a:solidFill>
                <a:latin typeface="Arial" pitchFamily="34" charset="0"/>
                <a:ea typeface="宋体" pitchFamily="2" charset="-122"/>
                <a:cs typeface="+mn-cs"/>
              </a:rPr>
              <a:t>Hughes phenomenon</a:t>
            </a:r>
            <a:r>
              <a:rPr lang="en-US" altLang="zh-CN" sz="1200" b="0" i="0" kern="1200" dirty="0" smtClean="0">
                <a:solidFill>
                  <a:schemeClr val="tx1"/>
                </a:solidFill>
                <a:latin typeface="Arial" pitchFamily="34" charset="0"/>
                <a:ea typeface="宋体" pitchFamily="2" charset="-122"/>
                <a:cs typeface="+mn-cs"/>
              </a:rPr>
              <a:t>(named after Gordon F. Hughes)</a:t>
            </a:r>
          </a:p>
          <a:p>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r>
              <a:rPr lang="en-US" altLang="zh-CN" sz="1200" b="0" i="0" kern="1200" dirty="0" smtClean="0">
                <a:solidFill>
                  <a:schemeClr val="tx1"/>
                </a:solidFill>
                <a:latin typeface="Arial" pitchFamily="34" charset="0"/>
                <a:ea typeface="宋体" pitchFamily="2" charset="-122"/>
                <a:cs typeface="+mn-cs"/>
              </a:rPr>
              <a:t>Gordon Hughes earned his PhD degree at Cal Tech, and began his technology career at Xerox Research, later serving as the Senior Director of Recording Technology at Seagate, in its early years. He is now a research scientist at the Center for Memory and Recording Research at the University of California San Diego.</a:t>
            </a:r>
          </a:p>
          <a:p>
            <a:r>
              <a:rPr lang="en-US" altLang="zh-CN" sz="1200" b="0" i="0" kern="1200" dirty="0" smtClean="0">
                <a:solidFill>
                  <a:schemeClr val="tx1"/>
                </a:solidFill>
                <a:latin typeface="Arial" pitchFamily="34" charset="0"/>
                <a:ea typeface="宋体" pitchFamily="2" charset="-122"/>
                <a:cs typeface="+mn-cs"/>
              </a:rPr>
              <a:t>In 2001, he was named Fellow of the IEEE for "contributions to magnetic recording physics and for pioneering work in thin film disk media".</a:t>
            </a:r>
          </a:p>
          <a:p>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r>
              <a:rPr lang="en-US" altLang="zh-CN" sz="1200" b="0" i="0" kern="1200" dirty="0" smtClean="0">
                <a:solidFill>
                  <a:schemeClr val="tx1"/>
                </a:solidFill>
                <a:latin typeface="Arial" pitchFamily="34" charset="0"/>
                <a:ea typeface="宋体" pitchFamily="2" charset="-122"/>
                <a:cs typeface="+mn-cs"/>
              </a:rPr>
              <a:t>“Comments on the mean accuracy of statistical pattern </a:t>
            </a:r>
            <a:r>
              <a:rPr lang="en-US" altLang="zh-CN" sz="1200" b="0" i="0" kern="1200" dirty="0" err="1" smtClean="0">
                <a:solidFill>
                  <a:schemeClr val="tx1"/>
                </a:solidFill>
                <a:latin typeface="Arial" pitchFamily="34" charset="0"/>
                <a:ea typeface="宋体" pitchFamily="2" charset="-122"/>
                <a:cs typeface="+mn-cs"/>
              </a:rPr>
              <a:t>recognizers'ce</a:t>
            </a:r>
            <a:r>
              <a:rPr lang="en-US" altLang="zh-CN" sz="1200" b="0" i="0" kern="1200" dirty="0" smtClean="0">
                <a:solidFill>
                  <a:schemeClr val="tx1"/>
                </a:solidFill>
                <a:latin typeface="Arial" pitchFamily="34" charset="0"/>
                <a:ea typeface="宋体" pitchFamily="2" charset="-122"/>
                <a:cs typeface="+mn-cs"/>
              </a:rPr>
              <a:t>”, K. </a:t>
            </a:r>
            <a:r>
              <a:rPr lang="en-US" altLang="zh-CN" sz="1200" b="0" i="0" kern="1200" dirty="0" err="1" smtClean="0">
                <a:solidFill>
                  <a:schemeClr val="tx1"/>
                </a:solidFill>
                <a:latin typeface="Arial" pitchFamily="34" charset="0"/>
                <a:ea typeface="宋体" pitchFamily="2" charset="-122"/>
                <a:cs typeface="+mn-cs"/>
              </a:rPr>
              <a:t>Abend</a:t>
            </a:r>
            <a:r>
              <a:rPr lang="en-US" altLang="zh-CN" sz="1200" b="0" i="0" kern="1200" dirty="0" smtClean="0">
                <a:solidFill>
                  <a:schemeClr val="tx1"/>
                </a:solidFill>
                <a:latin typeface="Arial" pitchFamily="34" charset="0"/>
                <a:ea typeface="宋体" pitchFamily="2" charset="-122"/>
                <a:cs typeface="+mn-cs"/>
              </a:rPr>
              <a:t>, T.J. Harley Jr., B. </a:t>
            </a:r>
            <a:r>
              <a:rPr lang="en-US" altLang="zh-CN" sz="1200" b="0" i="0" kern="1200" dirty="0" err="1" smtClean="0">
                <a:solidFill>
                  <a:schemeClr val="tx1"/>
                </a:solidFill>
                <a:latin typeface="Arial" pitchFamily="34" charset="0"/>
                <a:ea typeface="宋体" pitchFamily="2" charset="-122"/>
                <a:cs typeface="+mn-cs"/>
              </a:rPr>
              <a:t>Chandrasekaran</a:t>
            </a:r>
            <a:r>
              <a:rPr lang="en-US" altLang="zh-CN" sz="1200" b="0" i="0" kern="1200" dirty="0" smtClean="0">
                <a:solidFill>
                  <a:schemeClr val="tx1"/>
                </a:solidFill>
                <a:latin typeface="Arial" pitchFamily="34" charset="0"/>
                <a:ea typeface="宋体" pitchFamily="2" charset="-122"/>
                <a:cs typeface="+mn-cs"/>
              </a:rPr>
              <a:t>, T.J. Harley, and G.F. Hughes, </a:t>
            </a:r>
            <a:r>
              <a:rPr lang="en-US" altLang="zh-CN" sz="1200" b="0" i="1" kern="1200" dirty="0" smtClean="0">
                <a:solidFill>
                  <a:schemeClr val="tx1"/>
                </a:solidFill>
                <a:latin typeface="Arial" pitchFamily="34" charset="0"/>
                <a:ea typeface="宋体" pitchFamily="2" charset="-122"/>
                <a:cs typeface="+mn-cs"/>
              </a:rPr>
              <a:t>IEEE Transactions on Information Theory</a:t>
            </a:r>
            <a:r>
              <a:rPr lang="en-US" altLang="zh-CN" sz="1200" b="0" i="0" kern="1200" dirty="0" smtClean="0">
                <a:solidFill>
                  <a:schemeClr val="tx1"/>
                </a:solidFill>
                <a:latin typeface="Arial" pitchFamily="34" charset="0"/>
                <a:ea typeface="宋体" pitchFamily="2" charset="-122"/>
                <a:cs typeface="+mn-cs"/>
              </a:rPr>
              <a:t>, Vol.IT-15, No. 3, (May 1969), pp. 420-423</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48</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49</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50</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51</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52</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advocate</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53</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solidFill>
                  <a:srgbClr val="000099"/>
                </a:solidFill>
              </a:rPr>
              <a:t>The Office of Science and Technology  Policy (OSTP) is a department of the United </a:t>
            </a:r>
            <a:r>
              <a:rPr lang="en-US" altLang="zh-CN" sz="1200" dirty="0" err="1" smtClean="0">
                <a:solidFill>
                  <a:srgbClr val="000099"/>
                </a:solidFill>
              </a:rPr>
              <a:t>Statesgovernment</a:t>
            </a:r>
            <a:r>
              <a:rPr lang="en-US" altLang="zh-CN" sz="1200" dirty="0" smtClean="0">
                <a:solidFill>
                  <a:srgbClr val="000099"/>
                </a:solidFill>
              </a:rPr>
              <a:t>, part of the Executive Office of the President (EOP), established by United States Congress on May 11, 1976, with a broad mandate to advise the President on the effects of science and technology on domestic and international affairs.</a:t>
            </a:r>
          </a:p>
          <a:p>
            <a:endParaRPr lang="en-US" altLang="zh-CN" dirty="0" smtClean="0"/>
          </a:p>
          <a:p>
            <a:r>
              <a:rPr lang="en-US" altLang="zh-CN" dirty="0" smtClean="0"/>
              <a:t>80</a:t>
            </a:r>
            <a:r>
              <a:rPr lang="en-US" altLang="zh-CN" baseline="0" dirty="0" smtClean="0"/>
              <a:t> million – information high way in 2008 which leads to the Internet today</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pitchFamily="34" charset="0"/>
                <a:ea typeface="宋体" pitchFamily="2" charset="-122"/>
                <a:cs typeface="+mn-cs"/>
              </a:rPr>
              <a:t>The Networking and Information Technology Research and Development (NITRD) Program is the Nation’s primary source of federally funded work on advanced information technologies (IT) in computing, networking, and software. The multiagency NITRD Program seeks to provide the research and development (R&amp;D) foundations for assuring continued U.S. technological leadership and meeting the needs of the Federal Government for advanced information technologies. The NITRD Program also seeks to accelerate development and deployment of advanced information technologies in order to maintain world leadership in science and engineering, enhance national defense and national and homeland security, improve U.S. productivity and economic competitiveness, protect the environment, and improve the health, education, and quality of life of all Americans. </a:t>
            </a:r>
          </a:p>
          <a:p>
            <a:r>
              <a:rPr lang="en-US" dirty="0" smtClean="0"/>
              <a:t/>
            </a:r>
            <a:br>
              <a:rPr lang="en-US" dirty="0" smtClean="0"/>
            </a:b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1200" dirty="0" smtClean="0"/>
              <a:t>年</a:t>
            </a:r>
            <a:r>
              <a:rPr kumimoji="1" lang="en-US" altLang="zh-CN" sz="1200" dirty="0" smtClean="0"/>
              <a:t>2</a:t>
            </a:r>
            <a:r>
              <a:rPr kumimoji="1" lang="zh-CN" altLang="en-US" sz="1200" dirty="0" smtClean="0"/>
              <a:t>月</a:t>
            </a:r>
            <a:r>
              <a:rPr kumimoji="1" lang="en-US" altLang="zh-CN" sz="1200" dirty="0" smtClean="0"/>
              <a:t>11</a:t>
            </a:r>
            <a:r>
              <a:rPr kumimoji="1" lang="zh-CN" altLang="en-US" sz="1200" dirty="0" smtClean="0"/>
              <a:t>日</a:t>
            </a:r>
            <a:r>
              <a:rPr lang="zh-CN" altLang="zh-CN" sz="1200" dirty="0" smtClean="0"/>
              <a:t>，美国很受欢迎的智力竞答 “危险边缘（</a:t>
            </a:r>
            <a:r>
              <a:rPr lang="en-US" altLang="zh-CN" sz="1200" dirty="0" smtClean="0">
                <a:solidFill>
                  <a:srgbClr val="FF0000"/>
                </a:solidFill>
              </a:rPr>
              <a:t>Jeopardy</a:t>
            </a:r>
            <a:r>
              <a:rPr lang="zh-CN" altLang="zh-CN" sz="1200" dirty="0" smtClean="0"/>
              <a:t>）”电视节目</a:t>
            </a:r>
            <a:endParaRPr lang="en-US" altLang="zh-CN" sz="1200" dirty="0" smtClean="0"/>
          </a:p>
          <a:p>
            <a:endParaRPr lang="en-US" altLang="zh-CN" sz="1200" dirty="0" smtClean="0"/>
          </a:p>
          <a:p>
            <a:r>
              <a:rPr lang="en-US" sz="1200" b="0" i="0" kern="1200" dirty="0" smtClean="0">
                <a:solidFill>
                  <a:schemeClr val="tx1"/>
                </a:solidFill>
                <a:latin typeface="Arial" pitchFamily="34" charset="0"/>
                <a:ea typeface="宋体" pitchFamily="2" charset="-122"/>
                <a:cs typeface="+mn-cs"/>
              </a:rPr>
              <a:t>celebrity </a:t>
            </a:r>
            <a:r>
              <a:rPr lang="en-US" sz="1200" b="0" i="0" kern="1200" dirty="0" err="1" smtClean="0">
                <a:solidFill>
                  <a:schemeClr val="tx1"/>
                </a:solidFill>
                <a:latin typeface="Arial" pitchFamily="34" charset="0"/>
                <a:ea typeface="宋体" pitchFamily="2" charset="-122"/>
                <a:cs typeface="+mn-cs"/>
              </a:rPr>
              <a:t>jeopady</a:t>
            </a:r>
            <a:r>
              <a:rPr lang="en-US" sz="1200" b="0" i="0" kern="1200" dirty="0" smtClean="0">
                <a:solidFill>
                  <a:schemeClr val="tx1"/>
                </a:solidFill>
                <a:latin typeface="Arial" pitchFamily="34" charset="0"/>
                <a:ea typeface="宋体" pitchFamily="2" charset="-122"/>
                <a:cs typeface="+mn-cs"/>
              </a:rPr>
              <a:t>: </a:t>
            </a:r>
            <a:r>
              <a:rPr lang="zh-CN" altLang="en-US" sz="1200" b="0" i="0" kern="1200" dirty="0" smtClean="0">
                <a:solidFill>
                  <a:schemeClr val="tx1"/>
                </a:solidFill>
                <a:latin typeface="Arial" pitchFamily="34" charset="0"/>
                <a:ea typeface="宋体" pitchFamily="2" charset="-122"/>
                <a:cs typeface="+mn-cs"/>
              </a:rPr>
              <a:t>抢答</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pitchFamily="34" charset="0"/>
                <a:ea typeface="宋体" pitchFamily="2" charset="-122"/>
                <a:cs typeface="+mn-cs"/>
              </a:rPr>
              <a:t>Precision Medicine</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pitchFamily="34" charset="0"/>
                <a:ea typeface="宋体" pitchFamily="2" charset="-122"/>
                <a:cs typeface="+mn-cs"/>
              </a:rPr>
              <a:t>APPROX_COUNT_DISTINCT_AGG takes as its input a column of details containing information about approximate distinct value counts, and enables you to perform aggregations of those counts.</a:t>
            </a:r>
          </a:p>
          <a:p>
            <a:r>
              <a:rPr lang="en-US" dirty="0" smtClean="0"/>
              <a:t/>
            </a:r>
            <a:br>
              <a:rPr lang="en-US" dirty="0" smtClean="0"/>
            </a:br>
            <a:endParaRPr lang="en-US" sz="1200" b="0" i="0" kern="1200" dirty="0" smtClean="0">
              <a:solidFill>
                <a:schemeClr val="tx1"/>
              </a:solidFill>
              <a:latin typeface="Arial" pitchFamily="34" charset="0"/>
              <a:ea typeface="宋体" pitchFamily="2" charset="-122"/>
              <a:cs typeface="+mn-cs"/>
            </a:endParaRPr>
          </a:p>
          <a:p>
            <a:endParaRPr lang="en-US" sz="1200" b="0" i="0" kern="1200" dirty="0" smtClean="0">
              <a:solidFill>
                <a:schemeClr val="tx1"/>
              </a:solidFill>
              <a:latin typeface="Arial" pitchFamily="34" charset="0"/>
              <a:ea typeface="宋体" pitchFamily="2" charset="-122"/>
              <a:cs typeface="+mn-cs"/>
            </a:endParaRPr>
          </a:p>
          <a:p>
            <a:r>
              <a:rPr lang="en-US" sz="1200" b="0" i="0" kern="1200" dirty="0" smtClean="0">
                <a:solidFill>
                  <a:schemeClr val="tx1"/>
                </a:solidFill>
                <a:latin typeface="Arial" pitchFamily="34" charset="0"/>
                <a:ea typeface="宋体" pitchFamily="2" charset="-122"/>
                <a:cs typeface="+mn-cs"/>
              </a:rPr>
              <a:t>APPROX_COUNT_DISTINCT_DETAIL calculates information about the approximate number of rows that contain a distinct value for </a:t>
            </a:r>
            <a:r>
              <a:rPr lang="en-US" sz="1200" b="0" i="0" kern="1200" dirty="0" err="1" smtClean="0">
                <a:solidFill>
                  <a:schemeClr val="tx1"/>
                </a:solidFill>
                <a:latin typeface="Arial" pitchFamily="34" charset="0"/>
                <a:ea typeface="宋体" pitchFamily="2" charset="-122"/>
                <a:cs typeface="+mn-cs"/>
              </a:rPr>
              <a:t>expr</a:t>
            </a:r>
            <a:r>
              <a:rPr lang="en-US" sz="1200" b="0" i="0" kern="1200" dirty="0" smtClean="0">
                <a:solidFill>
                  <a:schemeClr val="tx1"/>
                </a:solidFill>
                <a:latin typeface="Arial" pitchFamily="34" charset="0"/>
                <a:ea typeface="宋体" pitchFamily="2" charset="-122"/>
                <a:cs typeface="+mn-cs"/>
              </a:rPr>
              <a:t> and returns a BLOB value, called a detail, which contains that information in a special format.</a:t>
            </a:r>
          </a:p>
          <a:p>
            <a:r>
              <a:rPr lang="en-US" dirty="0" smtClean="0"/>
              <a:t/>
            </a:r>
            <a:br>
              <a:rPr lang="en-US" dirty="0" smtClean="0"/>
            </a:b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18</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22</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24</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fld id="{2A397F5B-A7A0-455E-AFEC-08D381AFF3ED}" type="slidenum">
              <a:rPr lang="zh-CN" altLang="en-US"/>
              <a:pPr>
                <a:defRPr/>
              </a:pPr>
              <a:t>‹#›</a:t>
            </a:fld>
            <a:fld id="{23F7DC37-F9EB-4ABE-BCCC-12D9E07B9D4B}" type="slidenum">
              <a:rPr lang="zh-CN" altLang="en-US"/>
              <a:pPr>
                <a:defRPr/>
              </a:pPr>
              <a:t>‹#›</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428625" y="857250"/>
            <a:ext cx="8215313"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85720" y="71414"/>
            <a:ext cx="8358246" cy="796908"/>
          </a:xfrm>
          <a:prstGeom prst="rect">
            <a:avLst/>
          </a:prstGeom>
        </p:spPr>
        <p:txBody>
          <a:bodyPr/>
          <a:lstStyle>
            <a:lvl1pPr algn="l">
              <a:defRPr sz="4000" baseline="0">
                <a:latin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85720" y="1000108"/>
            <a:ext cx="8501122" cy="5429288"/>
          </a:xfrm>
          <a:prstGeom prst="rect">
            <a:avLst/>
          </a:prstGeom>
        </p:spPr>
        <p:txBody>
          <a:bodyPr/>
          <a:lstStyle>
            <a:lvl1pPr>
              <a:defRPr baseline="0">
                <a:latin typeface="Arial Unicode MS" pitchFamily="34" charset="-122"/>
              </a:defRPr>
            </a:lvl1pPr>
            <a:lvl2pPr>
              <a:defRPr sz="2400" baseline="0">
                <a:latin typeface="Arial Unicode MS" pitchFamily="34" charset="-122"/>
              </a:defRPr>
            </a:lvl2pPr>
            <a:lvl3pPr>
              <a:buFont typeface="Wingdings" pitchFamily="2" charset="2"/>
              <a:buChar char="ü"/>
              <a:defRPr sz="1600" baseline="0">
                <a:latin typeface="Arial Unicode MS" pitchFamily="34" charset="-122"/>
              </a:defRPr>
            </a:lvl3pPr>
            <a:lvl4pPr>
              <a:defRPr baseline="0">
                <a:latin typeface="Arial Unicode MS" pitchFamily="34" charset="-122"/>
              </a:defRPr>
            </a:lvl4pPr>
            <a:lvl5pPr>
              <a:defRPr baseline="0">
                <a:latin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4"/>
          <p:cNvSpPr>
            <a:spLocks noGrp="1"/>
          </p:cNvSpPr>
          <p:nvPr>
            <p:ph type="sldNum" sz="quarter" idx="10"/>
          </p:nvPr>
        </p:nvSpPr>
        <p:spPr>
          <a:xfrm>
            <a:off x="6929438" y="6492875"/>
            <a:ext cx="2133600" cy="365125"/>
          </a:xfrm>
        </p:spPr>
        <p:txBody>
          <a:bodyPr/>
          <a:lstStyle>
            <a:lvl1pPr>
              <a:defRPr/>
            </a:lvl1pPr>
          </a:lstStyle>
          <a:p>
            <a:pPr>
              <a:defRPr/>
            </a:pPr>
            <a:fld id="{3AD224E6-15A8-4E74-8987-281A30D56C8B}" type="slidenum">
              <a:rPr lang="zh-CN" altLang="en-US"/>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3A14C4F-C11C-4266-926C-EC342BB6FCA4}" type="slidenum">
              <a:rPr lang="zh-CN" altLang="en-US"/>
              <a:pPr>
                <a:defRPr/>
              </a:pPr>
              <a:t>‹#›</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2053" name="标题占位符 8"/>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4" name="文本占位符 9"/>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 name="日期占位符 10"/>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pic>
        <p:nvPicPr>
          <p:cNvPr id="8" name="图片 7" descr="Logo_Small.jpg"/>
          <p:cNvPicPr>
            <a:picLocks noChangeAspect="1"/>
          </p:cNvPicPr>
          <p:nvPr userDrawn="1"/>
        </p:nvPicPr>
        <p:blipFill>
          <a:blip r:embed="rId14" cstate="print"/>
          <a:stretch>
            <a:fillRect/>
          </a:stretch>
        </p:blipFill>
        <p:spPr>
          <a:xfrm>
            <a:off x="8732170" y="35551"/>
            <a:ext cx="376334" cy="297105"/>
          </a:xfrm>
          <a:prstGeom prst="rect">
            <a:avLst/>
          </a:prstGeom>
        </p:spPr>
      </p:pic>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黑体" pitchFamily="2" charset="-122"/>
        </a:defRPr>
      </a:lvl2pPr>
      <a:lvl3pPr algn="ctr" rtl="0" eaLnBrk="0" fontAlgn="base" hangingPunct="0">
        <a:spcBef>
          <a:spcPct val="0"/>
        </a:spcBef>
        <a:spcAft>
          <a:spcPct val="0"/>
        </a:spcAft>
        <a:defRPr sz="4400">
          <a:solidFill>
            <a:schemeClr val="tx2"/>
          </a:solidFill>
          <a:latin typeface="Arial" pitchFamily="34" charset="0"/>
          <a:ea typeface="黑体" pitchFamily="2" charset="-122"/>
        </a:defRPr>
      </a:lvl3pPr>
      <a:lvl4pPr algn="ctr" rtl="0" eaLnBrk="0" fontAlgn="base" hangingPunct="0">
        <a:spcBef>
          <a:spcPct val="0"/>
        </a:spcBef>
        <a:spcAft>
          <a:spcPct val="0"/>
        </a:spcAft>
        <a:defRPr sz="4400">
          <a:solidFill>
            <a:schemeClr val="tx2"/>
          </a:solidFill>
          <a:latin typeface="Arial" pitchFamily="34" charset="0"/>
          <a:ea typeface="黑体" pitchFamily="2" charset="-122"/>
        </a:defRPr>
      </a:lvl4pPr>
      <a:lvl5pPr algn="ctr" rtl="0" eaLnBrk="0" fontAlgn="base" hangingPunct="0">
        <a:spcBef>
          <a:spcPct val="0"/>
        </a:spcBef>
        <a:spcAft>
          <a:spcPct val="0"/>
        </a:spcAft>
        <a:defRPr sz="4400">
          <a:solidFill>
            <a:schemeClr val="tx2"/>
          </a:solidFill>
          <a:latin typeface="Arial" pitchFamily="34" charset="0"/>
          <a:ea typeface="黑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jpeg"/><Relationship Id="rId4" Type="http://schemas.openxmlformats.org/officeDocument/2006/relationships/image" Target="../media/image44.jpeg"/><Relationship Id="rId9" Type="http://schemas.openxmlformats.org/officeDocument/2006/relationships/image" Target="../media/image49.jpe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jpe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35.jpeg"/></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3.png"/><Relationship Id="rId7" Type="http://schemas.openxmlformats.org/officeDocument/2006/relationships/image" Target="../media/image80.jpeg"/><Relationship Id="rId2" Type="http://schemas.openxmlformats.org/officeDocument/2006/relationships/image" Target="../media/image76.jpeg"/><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5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4.jpeg"/></Relationships>
</file>

<file path=ppt/slides/_rels/slide59.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7.xml"/><Relationship Id="rId4" Type="http://schemas.openxmlformats.org/officeDocument/2006/relationships/image" Target="../media/image85.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video" Target="file:///C:\Research\homepage\talks\2018-&#28246;&#21335;&#38271;&#27801;\IBM%20Watson%20-%20Final%20Jeopardy!.mp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15"/>
          <p:cNvSpPr>
            <a:spLocks noRot="1" noChangeArrowheads="1"/>
          </p:cNvSpPr>
          <p:nvPr/>
        </p:nvSpPr>
        <p:spPr bwMode="auto">
          <a:xfrm>
            <a:off x="107504" y="714356"/>
            <a:ext cx="8964488" cy="1717201"/>
          </a:xfrm>
          <a:prstGeom prst="rect">
            <a:avLst/>
          </a:prstGeom>
          <a:noFill/>
          <a:ln w="9525">
            <a:noFill/>
            <a:miter lim="800000"/>
            <a:headEnd/>
            <a:tailEnd/>
          </a:ln>
        </p:spPr>
        <p:txBody>
          <a:bodyPr lIns="0" rIns="0" anchor="ctr">
            <a:spAutoFit/>
          </a:bodyPr>
          <a:lstStyle/>
          <a:p>
            <a:pPr algn="ctr">
              <a:lnSpc>
                <a:spcPct val="140000"/>
              </a:lnSpc>
            </a:pPr>
            <a:r>
              <a:rPr lang="en-US" altLang="zh-CN" sz="4000" b="1" dirty="0" smtClean="0">
                <a:latin typeface="+mj-lt"/>
                <a:ea typeface="黑体" pitchFamily="2" charset="-122"/>
              </a:rPr>
              <a:t>Approximate Computation for </a:t>
            </a:r>
          </a:p>
          <a:p>
            <a:pPr algn="ctr">
              <a:lnSpc>
                <a:spcPct val="140000"/>
              </a:lnSpc>
            </a:pPr>
            <a:r>
              <a:rPr lang="en-US" altLang="zh-CN" sz="4000" b="1" dirty="0" smtClean="0">
                <a:latin typeface="+mj-lt"/>
                <a:ea typeface="黑体" pitchFamily="2" charset="-122"/>
              </a:rPr>
              <a:t>Big Data Analytics</a:t>
            </a:r>
            <a:endParaRPr lang="zh-CN" altLang="en-US" sz="3600" b="1" dirty="0">
              <a:latin typeface="+mj-lt"/>
              <a:ea typeface="黑体" pitchFamily="2" charset="-122"/>
            </a:endParaRPr>
          </a:p>
        </p:txBody>
      </p:sp>
      <p:pic>
        <p:nvPicPr>
          <p:cNvPr id="15364" name="Picture 23" descr="20100914173821095744"/>
          <p:cNvPicPr>
            <a:picLocks noChangeAspect="1" noChangeArrowheads="1"/>
          </p:cNvPicPr>
          <p:nvPr/>
        </p:nvPicPr>
        <p:blipFill>
          <a:blip r:embed="rId3" cstate="print"/>
          <a:srcRect/>
          <a:stretch>
            <a:fillRect/>
          </a:stretch>
        </p:blipFill>
        <p:spPr bwMode="auto">
          <a:xfrm>
            <a:off x="0" y="2752732"/>
            <a:ext cx="9144000" cy="1676400"/>
          </a:xfrm>
          <a:prstGeom prst="rect">
            <a:avLst/>
          </a:prstGeom>
          <a:noFill/>
          <a:ln w="9525">
            <a:noFill/>
            <a:miter lim="800000"/>
            <a:headEnd/>
            <a:tailEnd/>
          </a:ln>
        </p:spPr>
      </p:pic>
      <p:sp>
        <p:nvSpPr>
          <p:cNvPr id="6" name="矩形 5"/>
          <p:cNvSpPr/>
          <p:nvPr/>
        </p:nvSpPr>
        <p:spPr>
          <a:xfrm>
            <a:off x="0" y="0"/>
            <a:ext cx="8858280" cy="307777"/>
          </a:xfrm>
          <a:prstGeom prst="rect">
            <a:avLst/>
          </a:prstGeom>
        </p:spPr>
        <p:txBody>
          <a:bodyPr wrap="square">
            <a:spAutoFit/>
          </a:bodyPr>
          <a:lstStyle/>
          <a:p>
            <a:r>
              <a:rPr lang="en-US" altLang="zh-CN" sz="1400" b="1" dirty="0" smtClean="0">
                <a:solidFill>
                  <a:srgbClr val="C00000"/>
                </a:solidFill>
              </a:rPr>
              <a:t>PhD School Tutorial, Australasian Database Conference, 2018</a:t>
            </a:r>
          </a:p>
        </p:txBody>
      </p:sp>
      <p:sp>
        <p:nvSpPr>
          <p:cNvPr id="7" name="Rectangle 14"/>
          <p:cNvSpPr>
            <a:spLocks noChangeArrowheads="1"/>
          </p:cNvSpPr>
          <p:nvPr/>
        </p:nvSpPr>
        <p:spPr bwMode="auto">
          <a:xfrm>
            <a:off x="362476" y="4714884"/>
            <a:ext cx="8352928" cy="1785937"/>
          </a:xfrm>
          <a:prstGeom prst="rect">
            <a:avLst/>
          </a:prstGeom>
          <a:noFill/>
          <a:ln w="9525">
            <a:noFill/>
            <a:miter lim="800000"/>
            <a:headEnd/>
            <a:tailEnd/>
          </a:ln>
        </p:spPr>
        <p:txBody>
          <a:bodyPr/>
          <a:lstStyle/>
          <a:p>
            <a:pPr marL="342900" indent="-342900" algn="ctr">
              <a:spcBef>
                <a:spcPct val="20000"/>
              </a:spcBef>
            </a:pPr>
            <a:r>
              <a:rPr lang="en-US" altLang="zh-CN" sz="3200" b="1" dirty="0" err="1" smtClean="0">
                <a:latin typeface="+mn-lt"/>
                <a:ea typeface="+mn-ea"/>
              </a:rPr>
              <a:t>Shuai</a:t>
            </a:r>
            <a:r>
              <a:rPr lang="en-US" altLang="zh-CN" sz="3200" b="1" dirty="0" smtClean="0">
                <a:latin typeface="+mn-lt"/>
                <a:ea typeface="+mn-ea"/>
              </a:rPr>
              <a:t> Ma</a:t>
            </a:r>
          </a:p>
        </p:txBody>
      </p:sp>
      <p:pic>
        <p:nvPicPr>
          <p:cNvPr id="8" name="图片 7" descr="beihang-logo.png"/>
          <p:cNvPicPr>
            <a:picLocks noChangeAspect="1"/>
          </p:cNvPicPr>
          <p:nvPr/>
        </p:nvPicPr>
        <p:blipFill>
          <a:blip r:embed="rId4" cstate="print"/>
          <a:stretch>
            <a:fillRect/>
          </a:stretch>
        </p:blipFill>
        <p:spPr>
          <a:xfrm>
            <a:off x="4429124" y="5764781"/>
            <a:ext cx="4427099" cy="914400"/>
          </a:xfrm>
          <a:prstGeom prst="rect">
            <a:avLst/>
          </a:prstGeom>
        </p:spPr>
      </p:pic>
      <p:pic>
        <p:nvPicPr>
          <p:cNvPr id="9" name="图片 2"/>
          <p:cNvPicPr>
            <a:picLocks noChangeAspect="1"/>
          </p:cNvPicPr>
          <p:nvPr/>
        </p:nvPicPr>
        <p:blipFill>
          <a:blip r:embed="rId5"/>
          <a:srcRect/>
          <a:stretch>
            <a:fillRect/>
          </a:stretch>
        </p:blipFill>
        <p:spPr bwMode="auto">
          <a:xfrm>
            <a:off x="984952" y="5764781"/>
            <a:ext cx="3444172" cy="839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(1) Approximation Algorithms </a:t>
            </a:r>
            <a:endParaRPr lang="zh-CN" altLang="en-US" sz="4000" b="1" dirty="0"/>
          </a:p>
        </p:txBody>
      </p:sp>
      <p:sp>
        <p:nvSpPr>
          <p:cNvPr id="3" name="内容占位符 2"/>
          <p:cNvSpPr>
            <a:spLocks noGrp="1"/>
          </p:cNvSpPr>
          <p:nvPr>
            <p:ph idx="1"/>
          </p:nvPr>
        </p:nvSpPr>
        <p:spPr/>
        <p:txBody>
          <a:bodyPr/>
          <a:lstStyle/>
          <a:p>
            <a:r>
              <a:rPr lang="en-US" altLang="zh-CN" sz="2800" b="1" dirty="0" smtClean="0">
                <a:solidFill>
                  <a:srgbClr val="000099"/>
                </a:solidFill>
              </a:rPr>
              <a:t>Approximation Algorithms</a:t>
            </a:r>
            <a:r>
              <a:rPr lang="en-US" altLang="zh-CN" sz="2800" dirty="0" smtClean="0"/>
              <a:t> are efficient (polynomial time) algorithms that find approximate solutions to NP-hard optimization problems with</a:t>
            </a:r>
            <a:r>
              <a:rPr lang="en-US" altLang="zh-CN" sz="2800" dirty="0" smtClean="0">
                <a:solidFill>
                  <a:srgbClr val="FF0000"/>
                </a:solidFill>
              </a:rPr>
              <a:t> provable guarantees</a:t>
            </a:r>
            <a:r>
              <a:rPr lang="en-US" altLang="zh-CN" sz="2800" dirty="0" smtClean="0"/>
              <a:t> on the distance of the solution returned to the optimal one.</a:t>
            </a:r>
          </a:p>
          <a:p>
            <a:r>
              <a:rPr lang="en-US" altLang="zh-CN" sz="2800" dirty="0" smtClean="0"/>
              <a:t>Naturally arise in the field of theoretical computer science as a consequence of the widely believed</a:t>
            </a:r>
            <a:r>
              <a:rPr lang="en-US" altLang="zh-CN" sz="2800" b="1" dirty="0" smtClean="0">
                <a:solidFill>
                  <a:srgbClr val="FF0000"/>
                </a:solidFill>
              </a:rPr>
              <a:t> P ≠ NP conjecture</a:t>
            </a:r>
            <a:r>
              <a:rPr lang="en-US" altLang="zh-CN" sz="2800" dirty="0" smtClean="0"/>
              <a:t>.</a:t>
            </a:r>
            <a:endParaRPr lang="zh-CN" altLang="en-US" sz="2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10</a:t>
            </a:fld>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(1) </a:t>
            </a:r>
            <a:r>
              <a:rPr lang="en-US" altLang="zh-CN" sz="4000" b="1" dirty="0" smtClean="0">
                <a:latin typeface="Arial Unicode MS" pitchFamily="34" charset="-122"/>
                <a:ea typeface="Arial Unicode MS" pitchFamily="34" charset="-122"/>
                <a:cs typeface="Arial Unicode MS" pitchFamily="34" charset="-122"/>
              </a:rPr>
              <a:t>Approximation Algorithms </a:t>
            </a:r>
            <a:endParaRPr lang="zh-CN" altLang="en-US" sz="4000" b="1" dirty="0">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p:txBody>
          <a:bodyPr/>
          <a:lstStyle/>
          <a:p>
            <a:r>
              <a:rPr lang="en-US" altLang="zh-CN" dirty="0" smtClean="0">
                <a:solidFill>
                  <a:srgbClr val="000099"/>
                </a:solidFill>
              </a:rPr>
              <a:t>Relative performance guarantee</a:t>
            </a:r>
          </a:p>
          <a:p>
            <a:endParaRPr lang="en-US" altLang="zh-CN" dirty="0" smtClean="0"/>
          </a:p>
          <a:p>
            <a:endParaRPr lang="en-US" altLang="zh-CN" dirty="0" smtClean="0"/>
          </a:p>
          <a:p>
            <a:endParaRPr lang="en-US" dirty="0" smtClean="0">
              <a:solidFill>
                <a:srgbClr val="000099"/>
              </a:solidFill>
            </a:endParaRPr>
          </a:p>
          <a:p>
            <a:r>
              <a:rPr lang="en-US" dirty="0" smtClean="0">
                <a:solidFill>
                  <a:srgbClr val="000099"/>
                </a:solidFill>
              </a:rPr>
              <a:t>Absolute performance guarantee </a:t>
            </a:r>
            <a:endParaRPr lang="en-US" altLang="zh-CN" dirty="0" smtClean="0">
              <a:solidFill>
                <a:srgbClr val="000099"/>
              </a:solidFill>
            </a:endParaRP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11</a:t>
            </a:fld>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642910" y="1785926"/>
            <a:ext cx="5219700" cy="10572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142976" y="4286256"/>
            <a:ext cx="4629150" cy="647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(1) Approximation </a:t>
            </a:r>
            <a:r>
              <a:rPr lang="en-US" altLang="zh-CN" sz="4000" b="1" dirty="0" smtClean="0"/>
              <a:t>Algorithms </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12</a:t>
            </a:fld>
            <a:endParaRPr lang="zh-CN" altLang="en-US" dirty="0"/>
          </a:p>
        </p:txBody>
      </p:sp>
      <p:pic>
        <p:nvPicPr>
          <p:cNvPr id="5" name="图片 7" descr="approx-book.jpg"/>
          <p:cNvPicPr>
            <a:picLocks noChangeAspect="1"/>
          </p:cNvPicPr>
          <p:nvPr/>
        </p:nvPicPr>
        <p:blipFill>
          <a:blip r:embed="rId2"/>
          <a:srcRect/>
          <a:stretch>
            <a:fillRect/>
          </a:stretch>
        </p:blipFill>
        <p:spPr bwMode="auto">
          <a:xfrm>
            <a:off x="428596" y="1901973"/>
            <a:ext cx="2428892" cy="3670167"/>
          </a:xfrm>
          <a:prstGeom prst="rect">
            <a:avLst/>
          </a:prstGeom>
          <a:noFill/>
          <a:ln w="9525">
            <a:noFill/>
            <a:miter lim="800000"/>
            <a:headEnd/>
            <a:tailEnd/>
          </a:ln>
        </p:spPr>
      </p:pic>
      <p:pic>
        <p:nvPicPr>
          <p:cNvPr id="1026" name="Picture 2" descr="Image result"/>
          <p:cNvPicPr>
            <a:picLocks noChangeAspect="1" noChangeArrowheads="1"/>
          </p:cNvPicPr>
          <p:nvPr/>
        </p:nvPicPr>
        <p:blipFill>
          <a:blip r:embed="rId3"/>
          <a:srcRect/>
          <a:stretch>
            <a:fillRect/>
          </a:stretch>
        </p:blipFill>
        <p:spPr bwMode="auto">
          <a:xfrm>
            <a:off x="5715008" y="1928826"/>
            <a:ext cx="2911131" cy="3643314"/>
          </a:xfrm>
          <a:prstGeom prst="rect">
            <a:avLst/>
          </a:prstGeom>
          <a:noFill/>
        </p:spPr>
      </p:pic>
      <p:pic>
        <p:nvPicPr>
          <p:cNvPr id="1028" name="Picture 4" descr="Image result"/>
          <p:cNvPicPr>
            <a:picLocks noChangeAspect="1" noChangeArrowheads="1"/>
          </p:cNvPicPr>
          <p:nvPr/>
        </p:nvPicPr>
        <p:blipFill>
          <a:blip r:embed="rId4"/>
          <a:srcRect/>
          <a:stretch>
            <a:fillRect/>
          </a:stretch>
        </p:blipFill>
        <p:spPr bwMode="auto">
          <a:xfrm>
            <a:off x="3071802" y="1920694"/>
            <a:ext cx="2500330" cy="3651446"/>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oracle"/>
          <p:cNvPicPr>
            <a:picLocks noChangeAspect="1" noChangeArrowheads="1"/>
          </p:cNvPicPr>
          <p:nvPr/>
        </p:nvPicPr>
        <p:blipFill>
          <a:blip r:embed="rId2"/>
          <a:srcRect/>
          <a:stretch>
            <a:fillRect/>
          </a:stretch>
        </p:blipFill>
        <p:spPr bwMode="auto">
          <a:xfrm>
            <a:off x="4500562" y="5219722"/>
            <a:ext cx="3067050" cy="1495426"/>
          </a:xfrm>
          <a:prstGeom prst="rect">
            <a:avLst/>
          </a:prstGeom>
          <a:noFill/>
        </p:spPr>
      </p:pic>
      <p:pic>
        <p:nvPicPr>
          <p:cNvPr id="3074" name="Picture 2"/>
          <p:cNvPicPr>
            <a:picLocks noChangeAspect="1" noChangeArrowheads="1"/>
          </p:cNvPicPr>
          <p:nvPr/>
        </p:nvPicPr>
        <p:blipFill>
          <a:blip r:embed="rId3"/>
          <a:srcRect/>
          <a:stretch>
            <a:fillRect/>
          </a:stretch>
        </p:blipFill>
        <p:spPr bwMode="auto">
          <a:xfrm>
            <a:off x="4786314" y="3897687"/>
            <a:ext cx="2376489" cy="1245825"/>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3" name="内容占位符 2"/>
          <p:cNvSpPr>
            <a:spLocks noGrp="1"/>
          </p:cNvSpPr>
          <p:nvPr>
            <p:ph idx="1"/>
          </p:nvPr>
        </p:nvSpPr>
        <p:spPr/>
        <p:txBody>
          <a:bodyPr/>
          <a:lstStyle/>
          <a:p>
            <a:pPr marL="0" indent="0">
              <a:buNone/>
            </a:pPr>
            <a:r>
              <a:rPr lang="en-US" sz="2800" b="1" dirty="0" smtClean="0">
                <a:solidFill>
                  <a:srgbClr val="000099"/>
                </a:solidFill>
              </a:rPr>
              <a:t>AQP</a:t>
            </a:r>
            <a:r>
              <a:rPr lang="en-US" sz="2800" dirty="0" smtClean="0"/>
              <a:t> supports </a:t>
            </a:r>
            <a:r>
              <a:rPr lang="en-US" sz="2800" dirty="0" smtClean="0">
                <a:solidFill>
                  <a:srgbClr val="000099"/>
                </a:solidFill>
              </a:rPr>
              <a:t>a slightly constrained set of SQL-style declarative queries</a:t>
            </a:r>
          </a:p>
          <a:p>
            <a:r>
              <a:rPr lang="en-US" sz="2400" dirty="0" smtClean="0"/>
              <a:t>Specifically provides approximate results for standard SQL aggregate queries, e.g., queries involving </a:t>
            </a:r>
            <a:r>
              <a:rPr lang="en-US" sz="2400" dirty="0" smtClean="0">
                <a:solidFill>
                  <a:srgbClr val="FF0000"/>
                </a:solidFill>
              </a:rPr>
              <a:t>COUNT, AVG, SUM and PERCENTILE</a:t>
            </a:r>
            <a:r>
              <a:rPr lang="en-US" sz="2400" dirty="0" smtClean="0"/>
              <a:t>. </a:t>
            </a:r>
          </a:p>
          <a:p>
            <a:r>
              <a:rPr lang="en-US" sz="2400" dirty="0" smtClean="0"/>
              <a:t>Sampling  is a key technique</a:t>
            </a:r>
          </a:p>
          <a:p>
            <a:pPr>
              <a:buNone/>
            </a:pPr>
            <a:r>
              <a:rPr lang="en-US" sz="1800" dirty="0" smtClean="0"/>
              <a:t/>
            </a:r>
            <a:br>
              <a:rPr lang="en-US" sz="1800" dirty="0" smtClean="0"/>
            </a:br>
            <a:endParaRPr lang="zh-CN" altLang="en-US" sz="1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13</a:t>
            </a:fld>
            <a:endParaRPr lang="zh-CN" altLang="en-US" dirty="0"/>
          </a:p>
        </p:txBody>
      </p:sp>
      <p:pic>
        <p:nvPicPr>
          <p:cNvPr id="8" name="Picture 5"/>
          <p:cNvPicPr>
            <a:picLocks noChangeAspect="1" noChangeArrowheads="1"/>
          </p:cNvPicPr>
          <p:nvPr/>
        </p:nvPicPr>
        <p:blipFill>
          <a:blip r:embed="rId4" cstate="print"/>
          <a:srcRect/>
          <a:stretch>
            <a:fillRect/>
          </a:stretch>
        </p:blipFill>
        <p:spPr bwMode="auto">
          <a:xfrm>
            <a:off x="2071670" y="3929066"/>
            <a:ext cx="2071702" cy="1063597"/>
          </a:xfrm>
          <a:prstGeom prst="rect">
            <a:avLst/>
          </a:prstGeom>
          <a:noFill/>
          <a:ln w="9525">
            <a:noFill/>
            <a:miter lim="800000"/>
            <a:headEnd/>
            <a:tailEnd/>
          </a:ln>
          <a:effectLst/>
        </p:spPr>
      </p:pic>
      <p:pic>
        <p:nvPicPr>
          <p:cNvPr id="3075" name="Picture 3"/>
          <p:cNvPicPr>
            <a:picLocks noChangeAspect="1" noChangeArrowheads="1"/>
          </p:cNvPicPr>
          <p:nvPr/>
        </p:nvPicPr>
        <p:blipFill>
          <a:blip r:embed="rId5"/>
          <a:srcRect/>
          <a:stretch>
            <a:fillRect/>
          </a:stretch>
        </p:blipFill>
        <p:spPr bwMode="auto">
          <a:xfrm>
            <a:off x="2071670" y="5434033"/>
            <a:ext cx="2381250" cy="923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14</a:t>
            </a:fld>
            <a:endParaRPr lang="zh-CN" altLang="en-US" dirty="0"/>
          </a:p>
        </p:txBody>
      </p:sp>
      <p:pic>
        <p:nvPicPr>
          <p:cNvPr id="68610" name="Picture 2"/>
          <p:cNvPicPr>
            <a:picLocks noChangeAspect="1" noChangeArrowheads="1"/>
          </p:cNvPicPr>
          <p:nvPr/>
        </p:nvPicPr>
        <p:blipFill>
          <a:blip r:embed="rId2"/>
          <a:srcRect/>
          <a:stretch>
            <a:fillRect/>
          </a:stretch>
        </p:blipFill>
        <p:spPr bwMode="auto">
          <a:xfrm>
            <a:off x="159612" y="1071546"/>
            <a:ext cx="8841544" cy="4976742"/>
          </a:xfrm>
          <a:prstGeom prst="rect">
            <a:avLst/>
          </a:prstGeom>
          <a:noFill/>
          <a:ln w="9525">
            <a:noFill/>
            <a:miter lim="800000"/>
            <a:headEnd/>
            <a:tailEnd/>
          </a:ln>
          <a:effectLst/>
        </p:spPr>
      </p:pic>
      <p:pic>
        <p:nvPicPr>
          <p:cNvPr id="5" name="Picture 5"/>
          <p:cNvPicPr>
            <a:picLocks noChangeAspect="1" noChangeArrowheads="1"/>
          </p:cNvPicPr>
          <p:nvPr/>
        </p:nvPicPr>
        <p:blipFill>
          <a:blip r:embed="rId3" cstate="print"/>
          <a:srcRect/>
          <a:stretch>
            <a:fillRect/>
          </a:stretch>
        </p:blipFill>
        <p:spPr bwMode="auto">
          <a:xfrm>
            <a:off x="6643702" y="5794403"/>
            <a:ext cx="2071702" cy="1063597"/>
          </a:xfrm>
          <a:prstGeom prst="rect">
            <a:avLst/>
          </a:prstGeom>
          <a:noFill/>
          <a:ln w="9525">
            <a:noFill/>
            <a:miter lim="800000"/>
            <a:headEnd/>
            <a:tailEnd/>
          </a:ln>
          <a:effectLst/>
        </p:spPr>
      </p:pic>
      <p:sp>
        <p:nvSpPr>
          <p:cNvPr id="7" name="矩形 6"/>
          <p:cNvSpPr/>
          <p:nvPr/>
        </p:nvSpPr>
        <p:spPr>
          <a:xfrm>
            <a:off x="2928926" y="6286520"/>
            <a:ext cx="1838965" cy="369332"/>
          </a:xfrm>
          <a:prstGeom prst="rect">
            <a:avLst/>
          </a:prstGeom>
        </p:spPr>
        <p:txBody>
          <a:bodyPr wrap="none">
            <a:spAutoFit/>
          </a:bodyPr>
          <a:lstStyle/>
          <a:p>
            <a:r>
              <a:rPr lang="en-US" altLang="zh-CN" dirty="0" smtClean="0"/>
              <a:t>http://blindb.org/</a:t>
            </a: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15</a:t>
            </a:fld>
            <a:endParaRPr lang="zh-CN" altLang="en-US" dirty="0"/>
          </a:p>
        </p:txBody>
      </p:sp>
      <p:sp>
        <p:nvSpPr>
          <p:cNvPr id="7" name="矩形 6"/>
          <p:cNvSpPr/>
          <p:nvPr/>
        </p:nvSpPr>
        <p:spPr>
          <a:xfrm>
            <a:off x="2928926" y="6215082"/>
            <a:ext cx="1838965" cy="369332"/>
          </a:xfrm>
          <a:prstGeom prst="rect">
            <a:avLst/>
          </a:prstGeom>
        </p:spPr>
        <p:txBody>
          <a:bodyPr wrap="none">
            <a:spAutoFit/>
          </a:bodyPr>
          <a:lstStyle/>
          <a:p>
            <a:r>
              <a:rPr lang="en-US" altLang="zh-CN" dirty="0" smtClean="0"/>
              <a:t>http://blindb.org/</a:t>
            </a:r>
            <a:endParaRPr lang="zh-CN" altLang="en-US" dirty="0"/>
          </a:p>
        </p:txBody>
      </p:sp>
      <p:pic>
        <p:nvPicPr>
          <p:cNvPr id="61444" name="Picture 4" descr="BlinkDB"/>
          <p:cNvPicPr>
            <a:picLocks noChangeAspect="1" noChangeArrowheads="1"/>
          </p:cNvPicPr>
          <p:nvPr/>
        </p:nvPicPr>
        <p:blipFill>
          <a:blip r:embed="rId2"/>
          <a:srcRect/>
          <a:stretch>
            <a:fillRect/>
          </a:stretch>
        </p:blipFill>
        <p:spPr bwMode="auto">
          <a:xfrm>
            <a:off x="214282" y="2034095"/>
            <a:ext cx="8358246" cy="2895103"/>
          </a:xfrm>
          <a:prstGeom prst="rect">
            <a:avLst/>
          </a:prstGeom>
          <a:noFill/>
        </p:spPr>
      </p:pic>
      <p:pic>
        <p:nvPicPr>
          <p:cNvPr id="61445" name="Picture 5"/>
          <p:cNvPicPr>
            <a:picLocks noChangeAspect="1" noChangeArrowheads="1"/>
          </p:cNvPicPr>
          <p:nvPr/>
        </p:nvPicPr>
        <p:blipFill>
          <a:blip r:embed="rId3" cstate="print"/>
          <a:srcRect/>
          <a:stretch>
            <a:fillRect/>
          </a:stretch>
        </p:blipFill>
        <p:spPr bwMode="auto">
          <a:xfrm>
            <a:off x="642910" y="5794402"/>
            <a:ext cx="2071702" cy="10635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16</a:t>
            </a:fld>
            <a:endParaRPr lang="zh-CN" altLang="en-US" dirty="0"/>
          </a:p>
        </p:txBody>
      </p:sp>
      <p:pic>
        <p:nvPicPr>
          <p:cNvPr id="66562" name="Picture 2" descr="http://verdictdb.org/image/verdict-architecture.png"/>
          <p:cNvPicPr>
            <a:picLocks noChangeAspect="1" noChangeArrowheads="1"/>
          </p:cNvPicPr>
          <p:nvPr/>
        </p:nvPicPr>
        <p:blipFill>
          <a:blip r:embed="rId2"/>
          <a:srcRect/>
          <a:stretch>
            <a:fillRect/>
          </a:stretch>
        </p:blipFill>
        <p:spPr bwMode="auto">
          <a:xfrm>
            <a:off x="857224" y="2238385"/>
            <a:ext cx="7260886" cy="1833557"/>
          </a:xfrm>
          <a:prstGeom prst="rect">
            <a:avLst/>
          </a:prstGeom>
          <a:noFill/>
        </p:spPr>
      </p:pic>
      <p:sp>
        <p:nvSpPr>
          <p:cNvPr id="6" name="矩形 5"/>
          <p:cNvSpPr/>
          <p:nvPr/>
        </p:nvSpPr>
        <p:spPr>
          <a:xfrm>
            <a:off x="6286512" y="5857892"/>
            <a:ext cx="2159566" cy="369332"/>
          </a:xfrm>
          <a:prstGeom prst="rect">
            <a:avLst/>
          </a:prstGeom>
        </p:spPr>
        <p:txBody>
          <a:bodyPr wrap="none">
            <a:spAutoFit/>
          </a:bodyPr>
          <a:lstStyle/>
          <a:p>
            <a:r>
              <a:rPr lang="en-US" altLang="zh-CN" dirty="0" smtClean="0"/>
              <a:t>http://verdictdb.org/</a:t>
            </a:r>
          </a:p>
        </p:txBody>
      </p:sp>
      <p:pic>
        <p:nvPicPr>
          <p:cNvPr id="66563" name="Picture 3"/>
          <p:cNvPicPr>
            <a:picLocks noChangeAspect="1" noChangeArrowheads="1"/>
          </p:cNvPicPr>
          <p:nvPr/>
        </p:nvPicPr>
        <p:blipFill>
          <a:blip r:embed="rId3"/>
          <a:srcRect/>
          <a:stretch>
            <a:fillRect/>
          </a:stretch>
        </p:blipFill>
        <p:spPr bwMode="auto">
          <a:xfrm>
            <a:off x="2428860" y="5163978"/>
            <a:ext cx="2714644" cy="1694022"/>
          </a:xfrm>
          <a:prstGeom prst="rect">
            <a:avLst/>
          </a:prstGeom>
          <a:noFill/>
          <a:ln w="9525">
            <a:noFill/>
            <a:miter lim="800000"/>
            <a:headEnd/>
            <a:tailEnd/>
          </a:ln>
          <a:effectLst/>
        </p:spPr>
      </p:pic>
      <p:pic>
        <p:nvPicPr>
          <p:cNvPr id="4098" name="Picture 2"/>
          <p:cNvPicPr>
            <a:picLocks noChangeAspect="1" noChangeArrowheads="1"/>
          </p:cNvPicPr>
          <p:nvPr/>
        </p:nvPicPr>
        <p:blipFill>
          <a:blip r:embed="rId4"/>
          <a:srcRect/>
          <a:stretch>
            <a:fillRect/>
          </a:stretch>
        </p:blipFill>
        <p:spPr bwMode="auto">
          <a:xfrm>
            <a:off x="0" y="5572140"/>
            <a:ext cx="2381250" cy="923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a:srcRect/>
          <a:stretch>
            <a:fillRect/>
          </a:stretch>
        </p:blipFill>
        <p:spPr bwMode="auto">
          <a:xfrm>
            <a:off x="500034" y="857232"/>
            <a:ext cx="8223250" cy="1746250"/>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17</a:t>
            </a:fld>
            <a:endParaRPr lang="zh-CN" altLang="en-US" dirty="0"/>
          </a:p>
        </p:txBody>
      </p:sp>
      <p:pic>
        <p:nvPicPr>
          <p:cNvPr id="69635" name="Picture 3"/>
          <p:cNvPicPr>
            <a:picLocks noChangeAspect="1" noChangeArrowheads="1"/>
          </p:cNvPicPr>
          <p:nvPr/>
        </p:nvPicPr>
        <p:blipFill>
          <a:blip r:embed="rId3"/>
          <a:srcRect/>
          <a:stretch>
            <a:fillRect/>
          </a:stretch>
        </p:blipFill>
        <p:spPr bwMode="auto">
          <a:xfrm>
            <a:off x="107950" y="2559072"/>
            <a:ext cx="9036050" cy="4013200"/>
          </a:xfrm>
          <a:prstGeom prst="rect">
            <a:avLst/>
          </a:prstGeom>
          <a:noFill/>
          <a:ln w="9525">
            <a:noFill/>
            <a:miter lim="800000"/>
            <a:headEnd/>
            <a:tailEnd/>
          </a:ln>
          <a:effectLst/>
        </p:spPr>
      </p:pic>
      <p:sp>
        <p:nvSpPr>
          <p:cNvPr id="7" name="矩形 6"/>
          <p:cNvSpPr/>
          <p:nvPr/>
        </p:nvSpPr>
        <p:spPr>
          <a:xfrm>
            <a:off x="2428860" y="6488692"/>
            <a:ext cx="4608954" cy="369332"/>
          </a:xfrm>
          <a:prstGeom prst="rect">
            <a:avLst/>
          </a:prstGeom>
        </p:spPr>
        <p:txBody>
          <a:bodyPr wrap="none">
            <a:spAutoFit/>
          </a:bodyPr>
          <a:lstStyle/>
          <a:p>
            <a:pPr>
              <a:buNone/>
            </a:pPr>
            <a:r>
              <a:rPr lang="en-US" altLang="zh-CN" dirty="0" smtClean="0"/>
              <a:t>https://initialdlab.github.io/Simba/index.html</a:t>
            </a:r>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3" name="内容占位符 2"/>
          <p:cNvSpPr>
            <a:spLocks noGrp="1"/>
          </p:cNvSpPr>
          <p:nvPr>
            <p:ph idx="1"/>
          </p:nvPr>
        </p:nvSpPr>
        <p:spPr/>
        <p:txBody>
          <a:bodyPr/>
          <a:lstStyle/>
          <a:p>
            <a:pPr marL="0" indent="0">
              <a:buNone/>
            </a:pPr>
            <a:r>
              <a:rPr lang="en-US" sz="2800" dirty="0" smtClean="0"/>
              <a:t>Approximate Functions in Oracle Database 12c Release 2  that provide approximate results.</a:t>
            </a:r>
          </a:p>
          <a:p>
            <a:pPr>
              <a:spcBef>
                <a:spcPts val="1800"/>
              </a:spcBef>
            </a:pPr>
            <a:r>
              <a:rPr lang="en-US" sz="1800" b="1" dirty="0" smtClean="0">
                <a:solidFill>
                  <a:srgbClr val="000099"/>
                </a:solidFill>
              </a:rPr>
              <a:t>APPROX_COUNT_DISTINCT</a:t>
            </a:r>
          </a:p>
          <a:p>
            <a:pPr>
              <a:spcBef>
                <a:spcPts val="1200"/>
              </a:spcBef>
            </a:pPr>
            <a:r>
              <a:rPr lang="en-US" sz="1800" b="1" dirty="0" smtClean="0">
                <a:solidFill>
                  <a:srgbClr val="000099"/>
                </a:solidFill>
              </a:rPr>
              <a:t>APPROX_COUNT_DISTINCT_AGG</a:t>
            </a:r>
          </a:p>
          <a:p>
            <a:pPr>
              <a:spcBef>
                <a:spcPts val="1200"/>
              </a:spcBef>
            </a:pPr>
            <a:r>
              <a:rPr lang="en-US" sz="1800" b="1" dirty="0" smtClean="0">
                <a:solidFill>
                  <a:srgbClr val="000099"/>
                </a:solidFill>
              </a:rPr>
              <a:t>APPROX_COUNT_DISTINCT_DETAIL</a:t>
            </a:r>
          </a:p>
          <a:p>
            <a:pPr>
              <a:spcBef>
                <a:spcPts val="1200"/>
              </a:spcBef>
            </a:pPr>
            <a:r>
              <a:rPr lang="en-US" sz="1800" b="1" dirty="0" smtClean="0">
                <a:solidFill>
                  <a:srgbClr val="000099"/>
                </a:solidFill>
              </a:rPr>
              <a:t>APPROX_MEDIAN</a:t>
            </a:r>
          </a:p>
          <a:p>
            <a:pPr>
              <a:spcBef>
                <a:spcPts val="1200"/>
              </a:spcBef>
            </a:pPr>
            <a:r>
              <a:rPr lang="en-US" sz="1800" b="1" dirty="0" smtClean="0">
                <a:solidFill>
                  <a:srgbClr val="000099"/>
                </a:solidFill>
              </a:rPr>
              <a:t>APPROX_PERCENTILE</a:t>
            </a:r>
          </a:p>
          <a:p>
            <a:pPr>
              <a:spcBef>
                <a:spcPts val="1200"/>
              </a:spcBef>
            </a:pPr>
            <a:r>
              <a:rPr lang="en-US" sz="1800" b="1" dirty="0" smtClean="0">
                <a:solidFill>
                  <a:srgbClr val="000099"/>
                </a:solidFill>
              </a:rPr>
              <a:t>APPROX_PERCENTILE_AGG</a:t>
            </a:r>
          </a:p>
          <a:p>
            <a:pPr>
              <a:spcBef>
                <a:spcPts val="1200"/>
              </a:spcBef>
            </a:pPr>
            <a:r>
              <a:rPr lang="en-US" sz="1800" b="1" dirty="0" smtClean="0">
                <a:solidFill>
                  <a:srgbClr val="000099"/>
                </a:solidFill>
              </a:rPr>
              <a:t>APPROX_PERCENTILE_DETAIL</a:t>
            </a:r>
          </a:p>
          <a:p>
            <a:pPr>
              <a:spcBef>
                <a:spcPts val="1200"/>
              </a:spcBef>
            </a:pPr>
            <a:r>
              <a:rPr lang="en-US" sz="1800" b="1" dirty="0" smtClean="0">
                <a:solidFill>
                  <a:srgbClr val="000099"/>
                </a:solidFill>
              </a:rPr>
              <a:t>TO_APPROX_COUNT_DISTINCT</a:t>
            </a:r>
          </a:p>
          <a:p>
            <a:pPr>
              <a:spcBef>
                <a:spcPts val="1200"/>
              </a:spcBef>
            </a:pPr>
            <a:r>
              <a:rPr lang="en-US" sz="1800" b="1" dirty="0" smtClean="0">
                <a:solidFill>
                  <a:srgbClr val="000099"/>
                </a:solidFill>
              </a:rPr>
              <a:t>TO_APPROX_PERCENTILE</a:t>
            </a:r>
          </a:p>
          <a:p>
            <a:endParaRPr lang="zh-CN" altLang="en-US" sz="1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18</a:t>
            </a:fld>
            <a:endParaRPr lang="zh-CN" altLang="en-US" dirty="0"/>
          </a:p>
        </p:txBody>
      </p:sp>
      <p:pic>
        <p:nvPicPr>
          <p:cNvPr id="70658" name="Picture 2" descr="Image result for oracle"/>
          <p:cNvPicPr>
            <a:picLocks noChangeAspect="1" noChangeArrowheads="1"/>
          </p:cNvPicPr>
          <p:nvPr/>
        </p:nvPicPr>
        <p:blipFill>
          <a:blip r:embed="rId3"/>
          <a:srcRect/>
          <a:stretch>
            <a:fillRect/>
          </a:stretch>
        </p:blipFill>
        <p:spPr bwMode="auto">
          <a:xfrm>
            <a:off x="5929322" y="4076714"/>
            <a:ext cx="3067050" cy="1495426"/>
          </a:xfrm>
          <a:prstGeom prst="rect">
            <a:avLst/>
          </a:prstGeom>
          <a:noFill/>
        </p:spPr>
      </p:pic>
      <p:sp>
        <p:nvSpPr>
          <p:cNvPr id="6" name="矩形 5"/>
          <p:cNvSpPr/>
          <p:nvPr/>
        </p:nvSpPr>
        <p:spPr>
          <a:xfrm>
            <a:off x="500034" y="6417254"/>
            <a:ext cx="8358246" cy="369332"/>
          </a:xfrm>
          <a:prstGeom prst="rect">
            <a:avLst/>
          </a:prstGeom>
        </p:spPr>
        <p:txBody>
          <a:bodyPr wrap="square">
            <a:spAutoFit/>
          </a:bodyPr>
          <a:lstStyle/>
          <a:p>
            <a:r>
              <a:rPr lang="en-US" dirty="0" smtClean="0"/>
              <a:t>https://oracle-base.com/articles/12c/approximate-query-processing-12cr2</a:t>
            </a:r>
            <a:endParaRPr lang="en-US" altLang="zh-CN" dirty="0" smtClean="0">
              <a:solidFill>
                <a:srgbClr val="000099"/>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3" name="内容占位符 2"/>
          <p:cNvSpPr>
            <a:spLocks noGrp="1"/>
          </p:cNvSpPr>
          <p:nvPr>
            <p:ph idx="1"/>
          </p:nvPr>
        </p:nvSpPr>
        <p:spPr/>
        <p:txBody>
          <a:bodyPr/>
          <a:lstStyle/>
          <a:p>
            <a:pPr>
              <a:buNone/>
            </a:pPr>
            <a:r>
              <a:rPr lang="en-US" sz="2800" dirty="0" smtClean="0"/>
              <a:t>The following statement returns the approximate number of distinct customers for each product.</a:t>
            </a:r>
          </a:p>
          <a:p>
            <a:pPr marL="457200" indent="-457200">
              <a:spcBef>
                <a:spcPts val="1200"/>
              </a:spcBef>
              <a:buNone/>
            </a:pPr>
            <a:r>
              <a:rPr lang="en-US" sz="2000" b="1" dirty="0" smtClean="0">
                <a:solidFill>
                  <a:srgbClr val="000099"/>
                </a:solidFill>
              </a:rPr>
              <a:t>SELECT </a:t>
            </a:r>
            <a:r>
              <a:rPr lang="en-US" sz="2000" b="1" dirty="0" err="1" smtClean="0">
                <a:solidFill>
                  <a:srgbClr val="000099"/>
                </a:solidFill>
              </a:rPr>
              <a:t>prod_id</a:t>
            </a:r>
            <a:r>
              <a:rPr lang="en-US" sz="2000" b="1" dirty="0" smtClean="0">
                <a:solidFill>
                  <a:srgbClr val="000099"/>
                </a:solidFill>
              </a:rPr>
              <a:t>, APPROX_COUNT_DISTINCT(</a:t>
            </a:r>
            <a:r>
              <a:rPr lang="en-US" sz="2000" b="1" dirty="0" err="1" smtClean="0">
                <a:solidFill>
                  <a:srgbClr val="000099"/>
                </a:solidFill>
              </a:rPr>
              <a:t>cust_id</a:t>
            </a:r>
            <a:r>
              <a:rPr lang="en-US" sz="2000" b="1" dirty="0" smtClean="0">
                <a:solidFill>
                  <a:srgbClr val="000099"/>
                </a:solidFill>
              </a:rPr>
              <a:t>) AS "Number of Customers" </a:t>
            </a:r>
          </a:p>
          <a:p>
            <a:pPr marL="457200" indent="-457200">
              <a:buNone/>
            </a:pPr>
            <a:r>
              <a:rPr lang="en-US" sz="2000" b="1" dirty="0" smtClean="0">
                <a:solidFill>
                  <a:srgbClr val="000099"/>
                </a:solidFill>
              </a:rPr>
              <a:t>FROM sales </a:t>
            </a:r>
          </a:p>
          <a:p>
            <a:pPr marL="457200" indent="-457200">
              <a:buNone/>
            </a:pPr>
            <a:r>
              <a:rPr lang="en-US" sz="2000" b="1" dirty="0" smtClean="0">
                <a:solidFill>
                  <a:srgbClr val="000099"/>
                </a:solidFill>
              </a:rPr>
              <a:t>GROUP BY </a:t>
            </a:r>
            <a:r>
              <a:rPr lang="en-US" sz="2000" b="1" dirty="0" err="1" smtClean="0">
                <a:solidFill>
                  <a:srgbClr val="000099"/>
                </a:solidFill>
              </a:rPr>
              <a:t>prod_id</a:t>
            </a:r>
            <a:r>
              <a:rPr lang="en-US" sz="2000" b="1" dirty="0" smtClean="0">
                <a:solidFill>
                  <a:srgbClr val="000099"/>
                </a:solidFill>
              </a:rPr>
              <a:t> </a:t>
            </a:r>
          </a:p>
          <a:p>
            <a:pPr marL="457200" indent="-457200">
              <a:buNone/>
            </a:pPr>
            <a:r>
              <a:rPr lang="en-US" sz="2000" b="1" dirty="0" smtClean="0">
                <a:solidFill>
                  <a:srgbClr val="000099"/>
                </a:solidFill>
              </a:rPr>
              <a:t>ORDER BY </a:t>
            </a:r>
            <a:r>
              <a:rPr lang="en-US" sz="2000" b="1" dirty="0" err="1" smtClean="0">
                <a:solidFill>
                  <a:srgbClr val="000099"/>
                </a:solidFill>
              </a:rPr>
              <a:t>prod_id</a:t>
            </a:r>
            <a:r>
              <a:rPr lang="en-US" sz="2000" b="1" dirty="0" smtClean="0">
                <a:solidFill>
                  <a:srgbClr val="000099"/>
                </a:solidFill>
              </a:rPr>
              <a:t>;</a:t>
            </a:r>
          </a:p>
          <a:p>
            <a:pPr>
              <a:buNone/>
            </a:pPr>
            <a:endParaRPr lang="en-US" sz="2400" dirty="0" smtClean="0"/>
          </a:p>
          <a:p>
            <a:pPr>
              <a:buNone/>
            </a:pPr>
            <a:r>
              <a:rPr lang="en-US" sz="1800" b="1" dirty="0" smtClean="0">
                <a:solidFill>
                  <a:srgbClr val="000099"/>
                </a:solidFill>
              </a:rPr>
              <a:t>PROD_ID Number of Customers</a:t>
            </a:r>
          </a:p>
          <a:p>
            <a:pPr>
              <a:buNone/>
            </a:pPr>
            <a:r>
              <a:rPr lang="en-US" sz="1800" b="1" dirty="0" smtClean="0">
                <a:solidFill>
                  <a:srgbClr val="000099"/>
                </a:solidFill>
              </a:rPr>
              <a:t>---------- -------------------</a:t>
            </a:r>
          </a:p>
          <a:p>
            <a:pPr>
              <a:buNone/>
            </a:pPr>
            <a:r>
              <a:rPr lang="en-US" sz="1800" b="1" dirty="0" smtClean="0">
                <a:solidFill>
                  <a:srgbClr val="000099"/>
                </a:solidFill>
              </a:rPr>
              <a:t>        13                2516</a:t>
            </a:r>
          </a:p>
          <a:p>
            <a:pPr>
              <a:buNone/>
            </a:pPr>
            <a:r>
              <a:rPr lang="en-US" sz="1800" b="1" dirty="0" smtClean="0">
                <a:solidFill>
                  <a:srgbClr val="000099"/>
                </a:solidFill>
              </a:rPr>
              <a:t>        14                2030</a:t>
            </a:r>
          </a:p>
          <a:p>
            <a:pPr>
              <a:buNone/>
            </a:pPr>
            <a:r>
              <a:rPr lang="en-US" sz="1800" b="1" dirty="0" smtClean="0">
                <a:solidFill>
                  <a:srgbClr val="000099"/>
                </a:solidFill>
              </a:rPr>
              <a:t>        15                2105</a:t>
            </a:r>
          </a:p>
          <a:p>
            <a:pPr>
              <a:buNone/>
            </a:pPr>
            <a:r>
              <a:rPr lang="en-US" sz="1800" b="1" dirty="0" smtClean="0">
                <a:solidFill>
                  <a:srgbClr val="000099"/>
                </a:solidFill>
              </a:rPr>
              <a:t>        16                2367</a:t>
            </a:r>
          </a:p>
          <a:p>
            <a:pPr>
              <a:buNone/>
            </a:pPr>
            <a:r>
              <a:rPr lang="en-US" altLang="zh-CN" sz="1800" dirty="0" smtClean="0"/>
              <a:t>         …                …</a:t>
            </a:r>
            <a:endParaRPr lang="zh-CN" altLang="en-US" sz="1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19</a:t>
            </a:fld>
            <a:endParaRPr lang="zh-CN" altLang="en-US" dirty="0"/>
          </a:p>
        </p:txBody>
      </p:sp>
      <p:sp>
        <p:nvSpPr>
          <p:cNvPr id="6" name="矩形 5"/>
          <p:cNvSpPr/>
          <p:nvPr/>
        </p:nvSpPr>
        <p:spPr>
          <a:xfrm>
            <a:off x="500034" y="6417254"/>
            <a:ext cx="8358246" cy="369332"/>
          </a:xfrm>
          <a:prstGeom prst="rect">
            <a:avLst/>
          </a:prstGeom>
        </p:spPr>
        <p:txBody>
          <a:bodyPr wrap="square">
            <a:spAutoFit/>
          </a:bodyPr>
          <a:lstStyle/>
          <a:p>
            <a:r>
              <a:rPr lang="en-US" dirty="0" smtClean="0"/>
              <a:t>https://oracle-base.com/articles/12c/approximate-query-processing-12cr2</a:t>
            </a:r>
            <a:endParaRPr lang="en-US" altLang="zh-CN" dirty="0" smtClean="0">
              <a:solidFill>
                <a:srgbClr val="000099"/>
              </a:solidFill>
            </a:endParaRPr>
          </a:p>
        </p:txBody>
      </p:sp>
      <p:pic>
        <p:nvPicPr>
          <p:cNvPr id="70658" name="Picture 2" descr="Image result for oracle"/>
          <p:cNvPicPr>
            <a:picLocks noChangeAspect="1" noChangeArrowheads="1"/>
          </p:cNvPicPr>
          <p:nvPr/>
        </p:nvPicPr>
        <p:blipFill>
          <a:blip r:embed="rId2"/>
          <a:srcRect/>
          <a:stretch>
            <a:fillRect/>
          </a:stretch>
        </p:blipFill>
        <p:spPr bwMode="auto">
          <a:xfrm>
            <a:off x="5857884" y="3433772"/>
            <a:ext cx="3067050" cy="1495426"/>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000108"/>
            <a:ext cx="7000924" cy="5429288"/>
          </a:xfrm>
        </p:spPr>
        <p:txBody>
          <a:bodyPr/>
          <a:lstStyle/>
          <a:p>
            <a:r>
              <a:rPr lang="en-US" altLang="zh-CN" sz="2400" b="1" dirty="0" smtClean="0">
                <a:solidFill>
                  <a:srgbClr val="000099"/>
                </a:solidFill>
              </a:rPr>
              <a:t>Big Data Special, Nature </a:t>
            </a:r>
            <a:r>
              <a:rPr lang="zh-CN" altLang="zh-CN" sz="2400" b="1" dirty="0" smtClean="0">
                <a:solidFill>
                  <a:srgbClr val="000099"/>
                </a:solidFill>
              </a:rPr>
              <a:t>—</a:t>
            </a:r>
            <a:r>
              <a:rPr lang="en-US" altLang="zh-CN" sz="2400" b="1" dirty="0" smtClean="0">
                <a:solidFill>
                  <a:srgbClr val="000099"/>
                </a:solidFill>
              </a:rPr>
              <a:t> 2008 </a:t>
            </a:r>
          </a:p>
          <a:p>
            <a:pPr lvl="1"/>
            <a:r>
              <a:rPr lang="en-US" altLang="zh-CN" sz="2000" dirty="0" smtClean="0"/>
              <a:t>Researchers need to adapt their institutions and practices in response to torrents of new data — and to complement smart science with smart searching.  </a:t>
            </a:r>
            <a:endParaRPr lang="en-US" altLang="zh-CN" sz="2000" dirty="0" smtClean="0">
              <a:solidFill>
                <a:srgbClr val="C00000"/>
              </a:solidFill>
            </a:endParaRPr>
          </a:p>
          <a:p>
            <a:r>
              <a:rPr lang="en-US" altLang="zh-CN" sz="2400" b="1" dirty="0" smtClean="0">
                <a:solidFill>
                  <a:srgbClr val="000099"/>
                </a:solidFill>
              </a:rPr>
              <a:t>The Fourth Paradigm </a:t>
            </a:r>
            <a:r>
              <a:rPr lang="zh-CN" altLang="zh-CN" sz="2400" b="1" dirty="0" smtClean="0">
                <a:solidFill>
                  <a:srgbClr val="000099"/>
                </a:solidFill>
              </a:rPr>
              <a:t>—</a:t>
            </a:r>
            <a:r>
              <a:rPr lang="en-US" altLang="zh-CN" sz="2400" b="1" dirty="0" smtClean="0">
                <a:solidFill>
                  <a:srgbClr val="000099"/>
                </a:solidFill>
              </a:rPr>
              <a:t> Data Intensive Scientific Discovery </a:t>
            </a:r>
            <a:r>
              <a:rPr lang="zh-CN" altLang="zh-CN" sz="2400" b="1" dirty="0" smtClean="0">
                <a:solidFill>
                  <a:srgbClr val="000099"/>
                </a:solidFill>
              </a:rPr>
              <a:t>— </a:t>
            </a:r>
            <a:r>
              <a:rPr lang="en-US" altLang="zh-CN" sz="2400" b="1" dirty="0" smtClean="0">
                <a:solidFill>
                  <a:srgbClr val="000099"/>
                </a:solidFill>
              </a:rPr>
              <a:t> 2009</a:t>
            </a:r>
          </a:p>
          <a:p>
            <a:pPr lvl="1"/>
            <a:r>
              <a:rPr lang="en-US" sz="2000" dirty="0" smtClean="0"/>
              <a:t>The collection of essays expands on the vision of pioneering computer scientist</a:t>
            </a:r>
            <a:r>
              <a:rPr lang="en-US" sz="2000" b="1" dirty="0" smtClean="0"/>
              <a:t> Jim Gray </a:t>
            </a:r>
            <a:r>
              <a:rPr lang="en-US" sz="2000" dirty="0" smtClean="0"/>
              <a:t>for a new, fourth paradigm of discovery based on data-intensive science</a:t>
            </a:r>
            <a:endParaRPr lang="en-US" altLang="zh-CN" sz="2000" dirty="0" smtClean="0"/>
          </a:p>
          <a:p>
            <a:r>
              <a:rPr kumimoji="1" lang="en-US" altLang="zh-CN" sz="2400" b="1" dirty="0" smtClean="0">
                <a:solidFill>
                  <a:srgbClr val="000099"/>
                </a:solidFill>
              </a:rPr>
              <a:t>Dealing with Data</a:t>
            </a:r>
            <a:r>
              <a:rPr kumimoji="1" lang="zh-CN" altLang="en-US" sz="2400" b="1" dirty="0" smtClean="0">
                <a:solidFill>
                  <a:srgbClr val="000099"/>
                </a:solidFill>
              </a:rPr>
              <a:t> </a:t>
            </a:r>
            <a:r>
              <a:rPr kumimoji="1" lang="en-US" altLang="zh-CN" sz="2400" b="1" dirty="0" smtClean="0">
                <a:solidFill>
                  <a:srgbClr val="000099"/>
                </a:solidFill>
              </a:rPr>
              <a:t>special, Science </a:t>
            </a:r>
            <a:r>
              <a:rPr lang="zh-CN" altLang="zh-CN" sz="2400" b="1" dirty="0" smtClean="0">
                <a:solidFill>
                  <a:srgbClr val="000099"/>
                </a:solidFill>
              </a:rPr>
              <a:t>— </a:t>
            </a:r>
            <a:r>
              <a:rPr kumimoji="1" lang="en-US" altLang="zh-CN" sz="2400" b="1" dirty="0" smtClean="0">
                <a:solidFill>
                  <a:srgbClr val="000099"/>
                </a:solidFill>
              </a:rPr>
              <a:t>2011</a:t>
            </a:r>
          </a:p>
          <a:p>
            <a:pPr lvl="1"/>
            <a:r>
              <a:rPr lang="en-US" altLang="zh-CN" sz="2000" dirty="0" smtClean="0"/>
              <a:t>Science joins with colleagues from science signaling, science translational medicine, and science careers to provide a broad look at the issues surrounding the increasingly huge influx of research data. </a:t>
            </a:r>
          </a:p>
          <a:p>
            <a:endParaRPr lang="zh-CN" altLang="en-US" sz="2400"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a:t>
            </a:fld>
            <a:endParaRPr lang="en-US" altLang="zh-CN" sz="1200" b="1" dirty="0">
              <a:solidFill>
                <a:srgbClr val="898989"/>
              </a:solidFill>
              <a:latin typeface="Calibri" pitchFamily="34" charset="0"/>
            </a:endParaRPr>
          </a:p>
        </p:txBody>
      </p:sp>
      <p:pic>
        <p:nvPicPr>
          <p:cNvPr id="76802" name="Picture 2" descr="See the source image"/>
          <p:cNvPicPr>
            <a:picLocks noChangeAspect="1" noChangeArrowheads="1"/>
          </p:cNvPicPr>
          <p:nvPr/>
        </p:nvPicPr>
        <p:blipFill>
          <a:blip r:embed="rId3"/>
          <a:srcRect/>
          <a:stretch>
            <a:fillRect/>
          </a:stretch>
        </p:blipFill>
        <p:spPr bwMode="auto">
          <a:xfrm>
            <a:off x="7383443" y="857232"/>
            <a:ext cx="1760557" cy="2328838"/>
          </a:xfrm>
          <a:prstGeom prst="rect">
            <a:avLst/>
          </a:prstGeom>
          <a:noFill/>
        </p:spPr>
      </p:pic>
      <p:pic>
        <p:nvPicPr>
          <p:cNvPr id="76804" name="Picture 4" descr="See the source image"/>
          <p:cNvPicPr>
            <a:picLocks noChangeAspect="1" noChangeArrowheads="1"/>
          </p:cNvPicPr>
          <p:nvPr/>
        </p:nvPicPr>
        <p:blipFill>
          <a:blip r:embed="rId4" cstate="print"/>
          <a:srcRect/>
          <a:stretch>
            <a:fillRect/>
          </a:stretch>
        </p:blipFill>
        <p:spPr bwMode="auto">
          <a:xfrm>
            <a:off x="7429552" y="3116693"/>
            <a:ext cx="1714480" cy="2241133"/>
          </a:xfrm>
          <a:prstGeom prst="rect">
            <a:avLst/>
          </a:prstGeom>
          <a:noFill/>
        </p:spPr>
      </p:pic>
      <p:pic>
        <p:nvPicPr>
          <p:cNvPr id="76805" name="Picture 5"/>
          <p:cNvPicPr>
            <a:picLocks noChangeAspect="1" noChangeArrowheads="1"/>
          </p:cNvPicPr>
          <p:nvPr/>
        </p:nvPicPr>
        <p:blipFill>
          <a:blip r:embed="rId5"/>
          <a:srcRect/>
          <a:stretch>
            <a:fillRect/>
          </a:stretch>
        </p:blipFill>
        <p:spPr bwMode="auto">
          <a:xfrm>
            <a:off x="7358082" y="5476875"/>
            <a:ext cx="1785918" cy="1381125"/>
          </a:xfrm>
          <a:prstGeom prst="rect">
            <a:avLst/>
          </a:prstGeom>
          <a:noFill/>
          <a:ln w="9525">
            <a:noFill/>
            <a:miter lim="800000"/>
            <a:headEnd/>
            <a:tailEnd/>
          </a:ln>
          <a:effectLst/>
        </p:spPr>
      </p:pic>
      <p:sp>
        <p:nvSpPr>
          <p:cNvPr id="8" name="标题 7"/>
          <p:cNvSpPr>
            <a:spLocks noGrp="1"/>
          </p:cNvSpPr>
          <p:nvPr>
            <p:ph type="title"/>
          </p:nvPr>
        </p:nvSpPr>
        <p:spPr>
          <a:xfrm>
            <a:off x="285720" y="71414"/>
            <a:ext cx="8358246" cy="796908"/>
          </a:xfrm>
        </p:spPr>
        <p:txBody>
          <a:bodyPr/>
          <a:lstStyle/>
          <a:p>
            <a:r>
              <a:rPr lang="en-US" altLang="zh-CN" sz="4000" b="1" kern="1200" dirty="0" smtClean="0">
                <a:solidFill>
                  <a:schemeClr val="tx1"/>
                </a:solidFill>
                <a:latin typeface="Arial Unicode MS" pitchFamily="34" charset="-122"/>
                <a:ea typeface="黑体" pitchFamily="49" charset="-122"/>
                <a:sym typeface="黑体" panose="02010609060101010101" pitchFamily="49" charset="-122"/>
              </a:rPr>
              <a:t>Birth of</a:t>
            </a:r>
            <a:r>
              <a:rPr lang="zh-CN" altLang="en-US" sz="4000" b="1" kern="1200" dirty="0" smtClean="0">
                <a:solidFill>
                  <a:schemeClr val="tx1"/>
                </a:solidFill>
                <a:latin typeface="Arial Unicode MS" pitchFamily="34" charset="-122"/>
                <a:ea typeface="黑体" pitchFamily="49" charset="-122"/>
                <a:sym typeface="黑体" panose="02010609060101010101" pitchFamily="49" charset="-122"/>
              </a:rPr>
              <a:t>“</a:t>
            </a:r>
            <a:r>
              <a:rPr lang="en-US" altLang="zh-CN" b="1" kern="1200" dirty="0" smtClean="0">
                <a:solidFill>
                  <a:schemeClr val="tx1"/>
                </a:solidFill>
                <a:ea typeface="黑体" pitchFamily="49" charset="-122"/>
                <a:sym typeface="黑体" panose="02010609060101010101" pitchFamily="49" charset="-122"/>
              </a:rPr>
              <a:t>Big Data</a:t>
            </a:r>
            <a:r>
              <a:rPr lang="zh-CN" altLang="en-US" sz="4000" b="1" kern="1200" dirty="0" smtClean="0">
                <a:solidFill>
                  <a:schemeClr val="tx1"/>
                </a:solidFill>
                <a:latin typeface="Arial Unicode MS" pitchFamily="34" charset="-122"/>
                <a:ea typeface="黑体" pitchFamily="49" charset="-122"/>
                <a:sym typeface="黑体" panose="02010609060101010101" pitchFamily="49" charset="-122"/>
              </a:rPr>
              <a:t>”</a:t>
            </a:r>
            <a:endParaRPr lang="zh-CN" altLang="en-US" sz="4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(3) Approximate </a:t>
            </a:r>
            <a:r>
              <a:rPr lang="en-US" altLang="zh-CN" sz="4000" b="1" dirty="0" smtClean="0"/>
              <a:t>Computing </a:t>
            </a:r>
            <a:endParaRPr lang="zh-CN" altLang="en-US" sz="4000" b="1" dirty="0"/>
          </a:p>
        </p:txBody>
      </p:sp>
      <p:sp>
        <p:nvSpPr>
          <p:cNvPr id="3" name="内容占位符 2"/>
          <p:cNvSpPr>
            <a:spLocks noGrp="1"/>
          </p:cNvSpPr>
          <p:nvPr>
            <p:ph idx="1"/>
          </p:nvPr>
        </p:nvSpPr>
        <p:spPr>
          <a:xfrm>
            <a:off x="285720" y="1000108"/>
            <a:ext cx="8572560" cy="5429288"/>
          </a:xfrm>
        </p:spPr>
        <p:txBody>
          <a:bodyPr/>
          <a:lstStyle/>
          <a:p>
            <a:pPr marL="0" indent="0">
              <a:buNone/>
            </a:pPr>
            <a:r>
              <a:rPr lang="en-US" altLang="zh-CN" sz="2800" b="1" dirty="0" smtClean="0">
                <a:solidFill>
                  <a:srgbClr val="000099"/>
                </a:solidFill>
              </a:rPr>
              <a:t>Approximate computing </a:t>
            </a:r>
            <a:r>
              <a:rPr lang="en-US" altLang="zh-CN" sz="2800" dirty="0" smtClean="0"/>
              <a:t>is a computation technique which returns a possibly inaccurate result rather than a guaranteed accurate result, and can be used for applications where an approximate result is sufficient for its purpose.</a:t>
            </a:r>
          </a:p>
          <a:p>
            <a:r>
              <a:rPr lang="en-US" sz="2000" b="1" dirty="0" smtClean="0">
                <a:solidFill>
                  <a:srgbClr val="000099"/>
                </a:solidFill>
              </a:rPr>
              <a:t>Approximate circuits</a:t>
            </a:r>
          </a:p>
          <a:p>
            <a:r>
              <a:rPr lang="en-US" sz="2000" b="1" dirty="0" smtClean="0">
                <a:solidFill>
                  <a:srgbClr val="000099"/>
                </a:solidFill>
              </a:rPr>
              <a:t>Approximate storage</a:t>
            </a:r>
          </a:p>
          <a:p>
            <a:r>
              <a:rPr lang="en-US" sz="2000" b="1" dirty="0" smtClean="0">
                <a:solidFill>
                  <a:srgbClr val="000099"/>
                </a:solidFill>
              </a:rPr>
              <a:t>Software-level approximation</a:t>
            </a:r>
          </a:p>
          <a:p>
            <a:r>
              <a:rPr lang="en-US" sz="2000" b="1" dirty="0" smtClean="0">
                <a:solidFill>
                  <a:srgbClr val="000099"/>
                </a:solidFill>
              </a:rPr>
              <a:t>Approximate computer system</a:t>
            </a:r>
          </a:p>
          <a:p>
            <a:pPr>
              <a:buNone/>
            </a:pPr>
            <a:r>
              <a:rPr lang="en-US" sz="2000" dirty="0" smtClean="0"/>
              <a:t>	In an approximate system, different subsystems of the system such as the processor, memory, sensor, and communication modules are synergistically approximated to obtain a much better system-level </a:t>
            </a:r>
            <a:r>
              <a:rPr lang="en-US" sz="2000" b="1" dirty="0" smtClean="0">
                <a:solidFill>
                  <a:srgbClr val="FF0000"/>
                </a:solidFill>
              </a:rPr>
              <a:t>Q-E</a:t>
            </a:r>
            <a:r>
              <a:rPr lang="en-US" sz="2000" dirty="0" smtClean="0"/>
              <a:t> trade-off curve compared to individual approximations to each of the subsystems.</a:t>
            </a:r>
            <a:endParaRPr lang="en-US" altLang="zh-CN" sz="2000" dirty="0" smtClean="0"/>
          </a:p>
          <a:p>
            <a:endParaRPr lang="zh-CN" altLang="en-US"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20</a:t>
            </a:fld>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(3) Approximate </a:t>
            </a:r>
            <a:r>
              <a:rPr lang="en-US" altLang="zh-CN" sz="4000" b="1" dirty="0" smtClean="0"/>
              <a:t>Computing </a:t>
            </a:r>
            <a:endParaRPr lang="zh-CN" altLang="en-US" sz="4000" b="1" dirty="0"/>
          </a:p>
        </p:txBody>
      </p:sp>
      <p:sp>
        <p:nvSpPr>
          <p:cNvPr id="3" name="内容占位符 2"/>
          <p:cNvSpPr>
            <a:spLocks noGrp="1"/>
          </p:cNvSpPr>
          <p:nvPr>
            <p:ph idx="1"/>
          </p:nvPr>
        </p:nvSpPr>
        <p:spPr/>
        <p:txBody>
          <a:bodyPr/>
          <a:lstStyle/>
          <a:p>
            <a:pPr marL="0" indent="0">
              <a:buNone/>
            </a:pPr>
            <a:r>
              <a:rPr lang="en-US" altLang="zh-CN" sz="2800" b="1" dirty="0" smtClean="0">
                <a:solidFill>
                  <a:srgbClr val="000099"/>
                </a:solidFill>
              </a:rPr>
              <a:t>Approximate computing </a:t>
            </a:r>
            <a:r>
              <a:rPr lang="en-US" altLang="zh-CN" sz="2800" dirty="0" smtClean="0"/>
              <a:t>is based on the observation that in many scenarios, although performing exact computation requires large amount of resources, allowing approximation can provide disproportionate gains in performance and energy, while still achieving acceptable result accuracy.</a:t>
            </a:r>
          </a:p>
          <a:p>
            <a:r>
              <a:rPr lang="en-US" altLang="zh-CN" sz="2400" dirty="0" smtClean="0">
                <a:solidFill>
                  <a:srgbClr val="FF0000"/>
                </a:solidFill>
              </a:rPr>
              <a:t>for a search engine where no exact answer may exist for a certain search query and hence, many answers may be acceptable. </a:t>
            </a:r>
          </a:p>
          <a:p>
            <a:r>
              <a:rPr lang="en-US" altLang="zh-CN" sz="2400" dirty="0" smtClean="0">
                <a:solidFill>
                  <a:srgbClr val="FF0000"/>
                </a:solidFill>
              </a:rPr>
              <a:t>occasional dropping of some frames in a video application can go undetected due to perceptual limitations of humans. </a:t>
            </a:r>
          </a:p>
          <a:p>
            <a:pPr>
              <a:buNone/>
            </a:pPr>
            <a:r>
              <a:rPr lang="en-US" altLang="zh-CN" sz="2400" dirty="0" smtClean="0"/>
              <a:t> </a:t>
            </a:r>
            <a:endParaRPr lang="zh-CN" altLang="en-US" sz="24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21</a:t>
            </a:fld>
            <a:endParaRPr lang="zh-CN" alt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(3) Approximate </a:t>
            </a:r>
            <a:r>
              <a:rPr lang="en-US" altLang="zh-CN" sz="4000" b="1" dirty="0" smtClean="0"/>
              <a:t>Computing </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22</a:t>
            </a:fld>
            <a:endParaRPr lang="zh-CN" altLang="en-US" dirty="0"/>
          </a:p>
        </p:txBody>
      </p:sp>
      <p:pic>
        <p:nvPicPr>
          <p:cNvPr id="5" name="Picture 3"/>
          <p:cNvPicPr>
            <a:picLocks noChangeAspect="1" noChangeArrowheads="1"/>
          </p:cNvPicPr>
          <p:nvPr/>
        </p:nvPicPr>
        <p:blipFill>
          <a:blip r:embed="rId3"/>
          <a:srcRect/>
          <a:stretch>
            <a:fillRect/>
          </a:stretch>
        </p:blipFill>
        <p:spPr bwMode="auto">
          <a:xfrm>
            <a:off x="142844" y="928670"/>
            <a:ext cx="5321545" cy="5072098"/>
          </a:xfrm>
          <a:prstGeom prst="rect">
            <a:avLst/>
          </a:prstGeom>
          <a:noFill/>
          <a:ln w="9525">
            <a:noFill/>
            <a:miter lim="800000"/>
            <a:headEnd/>
            <a:tailEnd/>
          </a:ln>
          <a:effectLst/>
        </p:spPr>
      </p:pic>
      <p:sp>
        <p:nvSpPr>
          <p:cNvPr id="6" name="矩形 5"/>
          <p:cNvSpPr/>
          <p:nvPr/>
        </p:nvSpPr>
        <p:spPr>
          <a:xfrm>
            <a:off x="4286248" y="2500306"/>
            <a:ext cx="4857752" cy="4278094"/>
          </a:xfrm>
          <a:prstGeom prst="rect">
            <a:avLst/>
          </a:prstGeom>
          <a:solidFill>
            <a:schemeClr val="bg1"/>
          </a:solidFill>
        </p:spPr>
        <p:txBody>
          <a:bodyPr wrap="square">
            <a:spAutoFit/>
          </a:bodyPr>
          <a:lstStyle/>
          <a:p>
            <a:pPr>
              <a:buFont typeface="Wingdings" pitchFamily="2" charset="2"/>
              <a:buChar char="l"/>
            </a:pPr>
            <a:r>
              <a:rPr lang="en-US" sz="1600" dirty="0" smtClean="0"/>
              <a:t>Hardware support for approximate computing</a:t>
            </a:r>
          </a:p>
          <a:p>
            <a:pPr>
              <a:buFont typeface="Wingdings" pitchFamily="2" charset="2"/>
              <a:buChar char="l"/>
            </a:pPr>
            <a:r>
              <a:rPr lang="en-US" sz="1600" dirty="0" smtClean="0"/>
              <a:t>Programming languages and compiler support for approximate computing</a:t>
            </a:r>
          </a:p>
          <a:p>
            <a:pPr>
              <a:buFont typeface="Wingdings" pitchFamily="2" charset="2"/>
              <a:buChar char="l"/>
            </a:pPr>
            <a:r>
              <a:rPr lang="en-US" sz="1600" dirty="0" smtClean="0"/>
              <a:t>Tools for writing, debugging, and testing approximate programs</a:t>
            </a:r>
          </a:p>
          <a:p>
            <a:pPr>
              <a:buFont typeface="Wingdings" pitchFamily="2" charset="2"/>
              <a:buChar char="l"/>
            </a:pPr>
            <a:r>
              <a:rPr lang="en-US" sz="1600" dirty="0" smtClean="0"/>
              <a:t>Modeling and understanding approximate computing opportunities and systems</a:t>
            </a:r>
          </a:p>
          <a:p>
            <a:pPr>
              <a:buFont typeface="Wingdings" pitchFamily="2" charset="2"/>
              <a:buChar char="l"/>
            </a:pPr>
            <a:r>
              <a:rPr lang="en-US" sz="1600" dirty="0" smtClean="0"/>
              <a:t>Applications amenable to approximation and domain-specific strategies</a:t>
            </a:r>
          </a:p>
          <a:p>
            <a:pPr>
              <a:buFont typeface="Wingdings" pitchFamily="2" charset="2"/>
              <a:buChar char="l"/>
            </a:pPr>
            <a:r>
              <a:rPr lang="en-US" sz="1600" dirty="0" smtClean="0"/>
              <a:t>Formal reasoning about programs with approximations</a:t>
            </a:r>
          </a:p>
          <a:p>
            <a:pPr>
              <a:buFont typeface="Wingdings" pitchFamily="2" charset="2"/>
              <a:buChar char="l"/>
            </a:pPr>
            <a:r>
              <a:rPr lang="en-US" sz="1600" dirty="0" smtClean="0"/>
              <a:t>Retrospectives on past approximate-computing work, including both reflections on your own past projects and reproduction of others’ results</a:t>
            </a:r>
          </a:p>
          <a:p>
            <a:pPr>
              <a:buFont typeface="Wingdings" pitchFamily="2" charset="2"/>
              <a:buChar char="l"/>
            </a:pPr>
            <a:r>
              <a:rPr lang="en-US" sz="1600" dirty="0" smtClean="0"/>
              <a:t>Position papers on approximate computing, potential, how it could fail, what we need to succeed, etc.</a:t>
            </a:r>
            <a:endParaRPr lang="en-US" sz="16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86446" y="3259581"/>
            <a:ext cx="3000396"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Computing</a:t>
            </a:r>
          </a:p>
        </p:txBody>
      </p:sp>
      <p:sp>
        <p:nvSpPr>
          <p:cNvPr id="3" name="矩形 2"/>
          <p:cNvSpPr/>
          <p:nvPr/>
        </p:nvSpPr>
        <p:spPr>
          <a:xfrm>
            <a:off x="2606394" y="1356168"/>
            <a:ext cx="3608680" cy="707886"/>
          </a:xfrm>
          <a:prstGeom prst="rect">
            <a:avLst/>
          </a:prstGeom>
        </p:spPr>
        <p:txBody>
          <a:bodyPr wrap="none">
            <a:spAutoFit/>
          </a:bodyPr>
          <a:lstStyle/>
          <a:p>
            <a:pPr algn="ctr"/>
            <a:r>
              <a:rPr lang="en-US" altLang="zh-CN" sz="4000" b="1" dirty="0" smtClean="0">
                <a:latin typeface="Arial Unicode MS" pitchFamily="34" charset="-122"/>
                <a:ea typeface="Arial Unicode MS" pitchFamily="34" charset="-122"/>
                <a:cs typeface="Arial Unicode MS" pitchFamily="34" charset="-122"/>
              </a:rPr>
              <a:t>Approximation </a:t>
            </a:r>
            <a:endParaRPr lang="zh-CN" altLang="en-US" sz="4000" dirty="0">
              <a:latin typeface="Arial Unicode MS" pitchFamily="34" charset="-122"/>
              <a:ea typeface="Arial Unicode MS" pitchFamily="34" charset="-122"/>
              <a:cs typeface="Arial Unicode MS" pitchFamily="34" charset="-122"/>
            </a:endParaRPr>
          </a:p>
        </p:txBody>
      </p:sp>
      <p:sp>
        <p:nvSpPr>
          <p:cNvPr id="4" name="矩形 3"/>
          <p:cNvSpPr/>
          <p:nvPr/>
        </p:nvSpPr>
        <p:spPr>
          <a:xfrm>
            <a:off x="71406" y="3259581"/>
            <a:ext cx="2786082"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Algorithms</a:t>
            </a:r>
          </a:p>
        </p:txBody>
      </p:sp>
      <p:sp>
        <p:nvSpPr>
          <p:cNvPr id="5" name="矩形 4"/>
          <p:cNvSpPr/>
          <p:nvPr/>
        </p:nvSpPr>
        <p:spPr>
          <a:xfrm>
            <a:off x="2714612" y="3259581"/>
            <a:ext cx="3429024"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Approximate </a:t>
            </a:r>
          </a:p>
          <a:p>
            <a:pPr algn="ctr"/>
            <a:r>
              <a:rPr lang="en-US" altLang="zh-CN" sz="2800" b="1" dirty="0" smtClean="0">
                <a:latin typeface="Arial Unicode MS" pitchFamily="34" charset="-122"/>
                <a:ea typeface="Arial Unicode MS" pitchFamily="34" charset="-122"/>
                <a:cs typeface="Arial Unicode MS" pitchFamily="34" charset="-122"/>
              </a:rPr>
              <a:t>Query Processing</a:t>
            </a:r>
          </a:p>
        </p:txBody>
      </p:sp>
      <p:sp>
        <p:nvSpPr>
          <p:cNvPr id="6" name="左大括号 5"/>
          <p:cNvSpPr/>
          <p:nvPr/>
        </p:nvSpPr>
        <p:spPr>
          <a:xfrm rot="5400000">
            <a:off x="3857620" y="-286906"/>
            <a:ext cx="1071570" cy="5786478"/>
          </a:xfrm>
          <a:prstGeom prst="leftBrace">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7" name="下箭头 6"/>
          <p:cNvSpPr/>
          <p:nvPr/>
        </p:nvSpPr>
        <p:spPr>
          <a:xfrm>
            <a:off x="4143372"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57554" y="5172030"/>
            <a:ext cx="2321469" cy="707886"/>
          </a:xfrm>
          <a:prstGeom prst="rect">
            <a:avLst/>
          </a:prstGeom>
        </p:spPr>
        <p:txBody>
          <a:bodyPr wrap="none">
            <a:spAutoFit/>
          </a:bodyPr>
          <a:lstStyle/>
          <a:p>
            <a:r>
              <a:rPr lang="en-US" sz="2000" dirty="0" smtClean="0">
                <a:solidFill>
                  <a:srgbClr val="FF0000"/>
                </a:solidFill>
              </a:rPr>
              <a:t>SQL-Style </a:t>
            </a:r>
            <a:r>
              <a:rPr lang="en-US" altLang="zh-CN" sz="2000" dirty="0" smtClean="0">
                <a:solidFill>
                  <a:srgbClr val="FF0000"/>
                </a:solidFill>
              </a:rPr>
              <a:t>Queries</a:t>
            </a:r>
          </a:p>
          <a:p>
            <a:pPr algn="ctr"/>
            <a:r>
              <a:rPr lang="en-US" altLang="zh-CN" sz="2000" dirty="0" smtClean="0">
                <a:solidFill>
                  <a:srgbClr val="FF0000"/>
                </a:solidFill>
              </a:rPr>
              <a:t>Sampling</a:t>
            </a:r>
            <a:endParaRPr lang="zh-CN" altLang="en-US" sz="2000" dirty="0">
              <a:solidFill>
                <a:srgbClr val="FF0000"/>
              </a:solidFill>
            </a:endParaRPr>
          </a:p>
        </p:txBody>
      </p:sp>
      <p:sp>
        <p:nvSpPr>
          <p:cNvPr id="9" name="矩形 8"/>
          <p:cNvSpPr/>
          <p:nvPr/>
        </p:nvSpPr>
        <p:spPr>
          <a:xfrm>
            <a:off x="428596" y="5172030"/>
            <a:ext cx="1980029" cy="400110"/>
          </a:xfrm>
          <a:prstGeom prst="rect">
            <a:avLst/>
          </a:prstGeom>
        </p:spPr>
        <p:txBody>
          <a:bodyPr wrap="none">
            <a:spAutoFit/>
          </a:bodyPr>
          <a:lstStyle/>
          <a:p>
            <a:r>
              <a:rPr lang="en-US" altLang="zh-CN" sz="2000" dirty="0" smtClean="0">
                <a:solidFill>
                  <a:srgbClr val="FF0000"/>
                </a:solidFill>
              </a:rPr>
              <a:t>Bounded Errors</a:t>
            </a:r>
            <a:endParaRPr lang="zh-CN" altLang="en-US" sz="2000" dirty="0">
              <a:solidFill>
                <a:srgbClr val="FF0000"/>
              </a:solidFill>
            </a:endParaRPr>
          </a:p>
        </p:txBody>
      </p:sp>
      <p:sp>
        <p:nvSpPr>
          <p:cNvPr id="10" name="下箭头 9"/>
          <p:cNvSpPr/>
          <p:nvPr/>
        </p:nvSpPr>
        <p:spPr>
          <a:xfrm>
            <a:off x="1071538"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7000892"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967047" y="5172030"/>
            <a:ext cx="2962671" cy="400110"/>
          </a:xfrm>
          <a:prstGeom prst="rect">
            <a:avLst/>
          </a:prstGeom>
        </p:spPr>
        <p:txBody>
          <a:bodyPr wrap="none">
            <a:spAutoFit/>
          </a:bodyPr>
          <a:lstStyle/>
          <a:p>
            <a:r>
              <a:rPr lang="en-US" sz="2000" dirty="0" smtClean="0">
                <a:solidFill>
                  <a:srgbClr val="FF0000"/>
                </a:solidFill>
              </a:rPr>
              <a:t>System Design Oriented</a:t>
            </a:r>
            <a:endParaRPr lang="zh-CN" altLang="en-US"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P spid="11"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0" y="2159644"/>
            <a:ext cx="9144000" cy="1269355"/>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0" cap="none" spc="0" normalizeH="0" baseline="0" noProof="0" dirty="0" smtClean="0">
                <a:ln>
                  <a:noFill/>
                </a:ln>
                <a:effectLst/>
                <a:uLnTx/>
                <a:uFillTx/>
                <a:latin typeface="+mj-lt"/>
                <a:ea typeface="+mj-ea"/>
                <a:cs typeface="+mj-cs"/>
              </a:rPr>
              <a:t>Query Techniques for Big Data Analytics</a:t>
            </a:r>
            <a:endParaRPr kumimoji="0" lang="en-US" altLang="zh-CN" sz="4000" b="1" i="0" u="none" strike="noStrike" kern="0" cap="none" spc="0" normalizeH="0" baseline="0" noProof="0" dirty="0" smtClean="0">
              <a:ln>
                <a:noFill/>
              </a:ln>
              <a:effectLst/>
              <a:uLnTx/>
              <a:uFillTx/>
              <a:latin typeface="+mj-lt"/>
              <a:ea typeface="+mj-ea"/>
              <a:cs typeface="+mj-cs"/>
            </a:endParaRPr>
          </a:p>
        </p:txBody>
      </p:sp>
      <p:sp>
        <p:nvSpPr>
          <p:cNvPr id="5" name="矩形 4"/>
          <p:cNvSpPr/>
          <p:nvPr/>
        </p:nvSpPr>
        <p:spPr>
          <a:xfrm>
            <a:off x="3059832" y="3717032"/>
            <a:ext cx="3096344" cy="707886"/>
          </a:xfrm>
          <a:prstGeom prst="rect">
            <a:avLst/>
          </a:prstGeom>
          <a:noFill/>
        </p:spPr>
        <p:txBody>
          <a:bodyPr wrap="square" lIns="91440" tIns="45720" rIns="91440" bIns="45720">
            <a:spAutoFit/>
          </a:bodyPr>
          <a:lstStyle/>
          <a:p>
            <a:pPr algn="ctr"/>
            <a:r>
              <a:rPr lang="en-US" altLang="zh-CN" sz="4000" b="1" dirty="0" smtClean="0">
                <a:ln w="1905"/>
                <a:solidFill>
                  <a:srgbClr val="000099"/>
                </a:solidFill>
                <a:effectLst>
                  <a:innerShdw blurRad="69850" dist="43180" dir="5400000">
                    <a:srgbClr val="000000">
                      <a:alpha val="65000"/>
                    </a:srgbClr>
                  </a:innerShdw>
                </a:effectLst>
              </a:rPr>
              <a:t>R</a:t>
            </a:r>
            <a:r>
              <a:rPr lang="en-US" altLang="zh-CN" sz="4000" b="1" dirty="0" smtClean="0">
                <a:ln w="1905"/>
                <a:solidFill>
                  <a:srgbClr val="FF0000"/>
                </a:solidFill>
                <a:effectLst>
                  <a:innerShdw blurRad="69850" dist="43180" dir="5400000">
                    <a:srgbClr val="000000">
                      <a:alpha val="65000"/>
                    </a:srgbClr>
                  </a:innerShdw>
                </a:effectLst>
              </a:rPr>
              <a:t> </a:t>
            </a:r>
            <a:r>
              <a:rPr lang="en-US" altLang="zh-CN" sz="4000" b="1" dirty="0" smtClean="0">
                <a:ln w="1905"/>
                <a:effectLst>
                  <a:innerShdw blurRad="69850" dist="43180" dir="5400000">
                    <a:srgbClr val="000000">
                      <a:alpha val="65000"/>
                    </a:srgbClr>
                  </a:innerShdw>
                </a:effectLst>
              </a:rPr>
              <a:t>=</a:t>
            </a:r>
            <a:r>
              <a:rPr lang="en-US" altLang="zh-CN" sz="4000" b="1" dirty="0" smtClean="0">
                <a:ln w="1905"/>
                <a:solidFill>
                  <a:srgbClr val="FF0000"/>
                </a:solidFill>
                <a:effectLst>
                  <a:innerShdw blurRad="69850" dist="43180" dir="5400000">
                    <a:srgbClr val="000000">
                      <a:alpha val="65000"/>
                    </a:srgbClr>
                  </a:innerShdw>
                </a:effectLst>
              </a:rPr>
              <a:t> Q</a:t>
            </a:r>
            <a:r>
              <a:rPr lang="en-US" altLang="zh-CN" sz="4000" b="1" dirty="0" smtClean="0">
                <a:ln w="1905"/>
                <a:effectLst>
                  <a:innerShdw blurRad="69850" dist="43180" dir="5400000">
                    <a:srgbClr val="000000">
                      <a:alpha val="65000"/>
                    </a:srgbClr>
                  </a:innerShdw>
                </a:effectLst>
              </a:rPr>
              <a:t>(D) </a:t>
            </a:r>
            <a:endParaRPr lang="zh-CN" altLang="en-US" sz="4000" b="1" dirty="0">
              <a:ln w="1905"/>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See the source image"/>
          <p:cNvPicPr>
            <a:picLocks noChangeAspect="1" noChangeArrowheads="1"/>
          </p:cNvPicPr>
          <p:nvPr/>
        </p:nvPicPr>
        <p:blipFill>
          <a:blip r:embed="rId2" cstate="print"/>
          <a:srcRect/>
          <a:stretch>
            <a:fillRect/>
          </a:stretch>
        </p:blipFill>
        <p:spPr bwMode="auto">
          <a:xfrm>
            <a:off x="6500826" y="2500306"/>
            <a:ext cx="2500330" cy="3540196"/>
          </a:xfrm>
          <a:prstGeom prst="rect">
            <a:avLst/>
          </a:prstGeom>
          <a:noFill/>
        </p:spPr>
      </p:pic>
      <p:sp>
        <p:nvSpPr>
          <p:cNvPr id="2" name="标题 1"/>
          <p:cNvSpPr>
            <a:spLocks noGrp="1"/>
          </p:cNvSpPr>
          <p:nvPr>
            <p:ph type="title"/>
          </p:nvPr>
        </p:nvSpPr>
        <p:spPr/>
        <p:txBody>
          <a:bodyPr/>
          <a:lstStyle/>
          <a:p>
            <a:r>
              <a:rPr lang="en-US" altLang="zh-CN" sz="4000" b="1" dirty="0" smtClean="0">
                <a:solidFill>
                  <a:schemeClr val="tx1"/>
                </a:solidFill>
              </a:rPr>
              <a:t>Query Approximation Techniques</a:t>
            </a:r>
            <a:endParaRPr lang="zh-CN" altLang="en-US" sz="4000" b="1" dirty="0">
              <a:solidFill>
                <a:schemeClr val="tx1"/>
              </a:solidFill>
              <a:latin typeface="Arial Unicode MS" pitchFamily="34" charset="-122"/>
              <a:ea typeface="黑体" pitchFamily="49" charset="-122"/>
            </a:endParaRPr>
          </a:p>
        </p:txBody>
      </p:sp>
      <p:sp>
        <p:nvSpPr>
          <p:cNvPr id="5" name="内容占位符 2"/>
          <p:cNvSpPr>
            <a:spLocks noChangeArrowheads="1"/>
          </p:cNvSpPr>
          <p:nvPr/>
        </p:nvSpPr>
        <p:spPr bwMode="auto">
          <a:xfrm>
            <a:off x="251520" y="1052736"/>
            <a:ext cx="8712968" cy="1519008"/>
          </a:xfrm>
          <a:prstGeom prst="rect">
            <a:avLst/>
          </a:prstGeom>
          <a:noFill/>
          <a:ln w="25400">
            <a:solidFill>
              <a:schemeClr val="tx1"/>
            </a:solidFill>
            <a:miter lim="800000"/>
            <a:headEnd/>
            <a:tailEnd/>
          </a:ln>
        </p:spPr>
        <p:txBody>
          <a:bodyPr lIns="97182" tIns="48591" rIns="97182" bIns="48591"/>
          <a:lstStyle/>
          <a:p>
            <a:pPr defTabSz="971550">
              <a:spcBef>
                <a:spcPct val="60000"/>
              </a:spcBef>
              <a:buClr>
                <a:schemeClr val="accent1"/>
              </a:buClr>
              <a:buSzPct val="80000"/>
            </a:pPr>
            <a:r>
              <a:rPr lang="en-US" altLang="zh-CN" sz="2400" dirty="0" smtClean="0">
                <a:solidFill>
                  <a:srgbClr val="FF0000"/>
                </a:solidFill>
                <a:latin typeface="Arial Unicode MS" pitchFamily="34" charset="-122"/>
                <a:ea typeface="Arial Unicode MS" pitchFamily="34" charset="-122"/>
                <a:cs typeface="Arial Unicode MS" pitchFamily="34" charset="-122"/>
              </a:rPr>
              <a:t>Main idea</a:t>
            </a:r>
            <a:r>
              <a:rPr lang="en-US" altLang="zh-CN" sz="2400" dirty="0" smtClean="0">
                <a:solidFill>
                  <a:srgbClr val="000000"/>
                </a:solidFill>
                <a:latin typeface="Arial Unicode MS" pitchFamily="34" charset="-122"/>
                <a:ea typeface="Arial Unicode MS" pitchFamily="34" charset="-122"/>
                <a:cs typeface="Arial Unicode MS" pitchFamily="34" charset="-122"/>
              </a:rPr>
              <a:t>: For a class </a:t>
            </a:r>
            <a:r>
              <a:rPr lang="en-US" altLang="zh-CN" sz="2400" dirty="0" smtClean="0">
                <a:solidFill>
                  <a:srgbClr val="C00000"/>
                </a:solidFill>
                <a:latin typeface="Arial Unicode MS" pitchFamily="34" charset="-122"/>
                <a:ea typeface="Arial Unicode MS" pitchFamily="34" charset="-122"/>
                <a:cs typeface="Arial Unicode MS" pitchFamily="34" charset="-122"/>
              </a:rPr>
              <a:t>Q</a:t>
            </a:r>
            <a:r>
              <a:rPr lang="en-US" altLang="zh-CN" sz="2400" dirty="0" smtClean="0">
                <a:solidFill>
                  <a:srgbClr val="000000"/>
                </a:solidFill>
                <a:latin typeface="Arial Unicode MS" pitchFamily="34" charset="-122"/>
                <a:ea typeface="Arial Unicode MS" pitchFamily="34" charset="-122"/>
                <a:cs typeface="Arial Unicode MS" pitchFamily="34" charset="-122"/>
              </a:rPr>
              <a:t> of queries with a high computational complexity,  find another class </a:t>
            </a:r>
            <a:r>
              <a:rPr lang="en-US" altLang="zh-CN" sz="2400" dirty="0" smtClean="0">
                <a:solidFill>
                  <a:srgbClr val="C00000"/>
                </a:solidFill>
                <a:latin typeface="Arial Unicode MS" pitchFamily="34" charset="-122"/>
                <a:ea typeface="Arial Unicode MS" pitchFamily="34" charset="-122"/>
                <a:cs typeface="Arial Unicode MS" pitchFamily="34" charset="-122"/>
              </a:rPr>
              <a:t>Q’ </a:t>
            </a:r>
            <a:r>
              <a:rPr lang="en-US" altLang="zh-CN" sz="2400" dirty="0" smtClean="0">
                <a:solidFill>
                  <a:srgbClr val="000000"/>
                </a:solidFill>
                <a:latin typeface="Arial Unicode MS" pitchFamily="34" charset="-122"/>
                <a:ea typeface="Arial Unicode MS" pitchFamily="34" charset="-122"/>
                <a:cs typeface="Arial Unicode MS" pitchFamily="34" charset="-122"/>
              </a:rPr>
              <a:t>of queries that has a lower computational complexity </a:t>
            </a:r>
            <a:r>
              <a:rPr lang="en-US" altLang="zh-CN" sz="2400" dirty="0" smtClean="0">
                <a:solidFill>
                  <a:srgbClr val="FF0000"/>
                </a:solidFill>
                <a:latin typeface="Arial Unicode MS" pitchFamily="34" charset="-122"/>
                <a:ea typeface="Arial Unicode MS" pitchFamily="34" charset="-122"/>
                <a:cs typeface="Arial Unicode MS" pitchFamily="34" charset="-122"/>
              </a:rPr>
              <a:t>without loss of quality </a:t>
            </a:r>
            <a:r>
              <a:rPr lang="en-US" altLang="zh-CN" sz="2400" dirty="0" smtClean="0">
                <a:solidFill>
                  <a:schemeClr val="tx2"/>
                </a:solidFill>
                <a:latin typeface="Arial Unicode MS" pitchFamily="34" charset="-122"/>
                <a:ea typeface="Arial Unicode MS" pitchFamily="34" charset="-122"/>
                <a:cs typeface="Arial Unicode MS" pitchFamily="34" charset="-122"/>
              </a:rPr>
              <a:t>or</a:t>
            </a:r>
            <a:r>
              <a:rPr lang="en-US" altLang="zh-CN" sz="2400" dirty="0" smtClean="0">
                <a:solidFill>
                  <a:srgbClr val="FF0000"/>
                </a:solidFill>
                <a:latin typeface="Arial Unicode MS" pitchFamily="34" charset="-122"/>
                <a:ea typeface="Arial Unicode MS" pitchFamily="34" charset="-122"/>
                <a:cs typeface="Arial Unicode MS" pitchFamily="34" charset="-122"/>
              </a:rPr>
              <a:t> with a bounded loss of quality</a:t>
            </a:r>
            <a:r>
              <a:rPr lang="en-US" altLang="zh-CN" sz="2400" dirty="0" smtClean="0">
                <a:solidFill>
                  <a:srgbClr val="000000"/>
                </a:solidFill>
                <a:latin typeface="Arial Unicode MS" pitchFamily="34" charset="-122"/>
                <a:ea typeface="Arial Unicode MS" pitchFamily="34" charset="-122"/>
                <a:cs typeface="Arial Unicode MS" pitchFamily="34" charset="-122"/>
              </a:rPr>
              <a:t>.</a:t>
            </a:r>
            <a:endParaRPr lang="en-GB" altLang="zh-CN" sz="2400" dirty="0">
              <a:latin typeface="Arial Unicode MS" pitchFamily="34" charset="-122"/>
              <a:ea typeface="Arial Unicode MS" pitchFamily="34" charset="-122"/>
              <a:cs typeface="Arial Unicode MS" pitchFamily="34" charset="-122"/>
            </a:endParaRPr>
          </a:p>
        </p:txBody>
      </p:sp>
      <p:sp>
        <p:nvSpPr>
          <p:cNvPr id="14" name="TextBox 13"/>
          <p:cNvSpPr txBox="1"/>
          <p:nvPr/>
        </p:nvSpPr>
        <p:spPr>
          <a:xfrm>
            <a:off x="35496" y="6029876"/>
            <a:ext cx="8999984" cy="470958"/>
          </a:xfrm>
          <a:prstGeom prst="rect">
            <a:avLst/>
          </a:prstGeom>
          <a:blipFill dpi="0" rotWithShape="1">
            <a:blip r:embed="rId3"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400" b="1" dirty="0" smtClean="0">
                <a:solidFill>
                  <a:srgbClr val="FF0000"/>
                </a:solidFill>
                <a:latin typeface="Arial Unicode MS" pitchFamily="34" charset="-122"/>
                <a:ea typeface="Arial Unicode MS" pitchFamily="34" charset="-122"/>
                <a:cs typeface="Arial Unicode MS" pitchFamily="34" charset="-122"/>
                <a:sym typeface="Wingdings" pitchFamily="2" charset="2"/>
              </a:rPr>
              <a:t>Challenge</a:t>
            </a:r>
            <a:r>
              <a:rPr lang="en-US" altLang="zh-CN" sz="2400" b="1" dirty="0" smtClean="0">
                <a:latin typeface="Arial Unicode MS" pitchFamily="34" charset="-122"/>
                <a:ea typeface="Arial Unicode MS" pitchFamily="34" charset="-122"/>
                <a:cs typeface="Arial Unicode MS" pitchFamily="34" charset="-122"/>
                <a:sym typeface="Wingdings" pitchFamily="2" charset="2"/>
              </a:rPr>
              <a:t>:  balancing accuracy and computational complexity!</a:t>
            </a:r>
          </a:p>
          <a:p>
            <a:pPr algn="ctr">
              <a:defRPr/>
            </a:pPr>
            <a:endParaRPr lang="en-US" altLang="zh-CN" sz="2400" b="1" dirty="0">
              <a:solidFill>
                <a:schemeClr val="tx1"/>
              </a:solidFill>
              <a:latin typeface="Arial Unicode MS" pitchFamily="34" charset="-122"/>
              <a:ea typeface="黑体" pitchFamily="49" charset="-122"/>
              <a:cs typeface="Arial Unicode MS" pitchFamily="34" charset="-122"/>
              <a:sym typeface="Wingdings" pitchFamily="2" charset="2"/>
            </a:endParaRPr>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25</a:t>
            </a:fld>
            <a:endParaRPr lang="zh-CN" altLang="en-US" dirty="0"/>
          </a:p>
        </p:txBody>
      </p:sp>
      <p:grpSp>
        <p:nvGrpSpPr>
          <p:cNvPr id="13" name="组合 12"/>
          <p:cNvGrpSpPr/>
          <p:nvPr/>
        </p:nvGrpSpPr>
        <p:grpSpPr>
          <a:xfrm>
            <a:off x="2071670" y="3286124"/>
            <a:ext cx="3643338" cy="2143140"/>
            <a:chOff x="3571868" y="3306288"/>
            <a:chExt cx="3643338" cy="2031992"/>
          </a:xfrm>
        </p:grpSpPr>
        <p:grpSp>
          <p:nvGrpSpPr>
            <p:cNvPr id="15" name="组合 25"/>
            <p:cNvGrpSpPr/>
            <p:nvPr/>
          </p:nvGrpSpPr>
          <p:grpSpPr>
            <a:xfrm>
              <a:off x="3571868" y="3306288"/>
              <a:ext cx="3643338" cy="2031992"/>
              <a:chOff x="3571868" y="3306288"/>
              <a:chExt cx="3643338" cy="2031992"/>
            </a:xfrm>
          </p:grpSpPr>
          <p:grpSp>
            <p:nvGrpSpPr>
              <p:cNvPr id="19" name="Group 10"/>
              <p:cNvGrpSpPr>
                <a:grpSpLocks/>
              </p:cNvGrpSpPr>
              <p:nvPr/>
            </p:nvGrpSpPr>
            <p:grpSpPr bwMode="auto">
              <a:xfrm>
                <a:off x="3944698" y="3928976"/>
                <a:ext cx="2917100" cy="1214934"/>
                <a:chOff x="189" y="-838"/>
                <a:chExt cx="1794" cy="1471"/>
              </a:xfrm>
            </p:grpSpPr>
            <p:sp>
              <p:nvSpPr>
                <p:cNvPr id="24" name="TextBox 87"/>
                <p:cNvSpPr txBox="1">
                  <a:spLocks noChangeArrowheads="1"/>
                </p:cNvSpPr>
                <p:nvPr/>
              </p:nvSpPr>
              <p:spPr bwMode="auto">
                <a:xfrm>
                  <a:off x="191" y="186"/>
                  <a:ext cx="421" cy="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dirty="0" smtClean="0">
                      <a:latin typeface="Arial" pitchFamily="34" charset="0"/>
                      <a:ea typeface="Arial Unicode MS" pitchFamily="34" charset="-122"/>
                      <a:cs typeface="Arial" pitchFamily="34" charset="0"/>
                    </a:rPr>
                    <a:t>(</a:t>
                  </a:r>
                  <a:r>
                    <a:rPr lang="en-US" altLang="zh-CN" sz="1800" b="1" dirty="0" smtClean="0">
                      <a:latin typeface="Arial" pitchFamily="34" charset="0"/>
                      <a:ea typeface="Arial Unicode MS" pitchFamily="34" charset="-122"/>
                      <a:cs typeface="Arial" pitchFamily="34" charset="0"/>
                    </a:rPr>
                    <a:t>D</a:t>
                  </a:r>
                  <a:r>
                    <a:rPr lang="en-GB" altLang="zh-CN" sz="1800" dirty="0" smtClean="0">
                      <a:latin typeface="Arial" pitchFamily="34" charset="0"/>
                      <a:ea typeface="Arial Unicode MS" pitchFamily="34" charset="-122"/>
                      <a:cs typeface="Arial" pitchFamily="34" charset="0"/>
                    </a:rPr>
                    <a:t>)</a:t>
                  </a:r>
                  <a:endParaRPr lang="zh-CN" altLang="en-US" sz="1800" dirty="0">
                    <a:latin typeface="Arial" pitchFamily="34" charset="0"/>
                    <a:ea typeface="Arial Unicode MS" pitchFamily="34" charset="-122"/>
                    <a:cs typeface="Arial" pitchFamily="34" charset="0"/>
                  </a:endParaRPr>
                </a:p>
              </p:txBody>
            </p:sp>
            <p:sp>
              <p:nvSpPr>
                <p:cNvPr id="25" name="TextBox 89"/>
                <p:cNvSpPr txBox="1">
                  <a:spLocks noChangeArrowheads="1"/>
                </p:cNvSpPr>
                <p:nvPr/>
              </p:nvSpPr>
              <p:spPr bwMode="auto">
                <a:xfrm>
                  <a:off x="361" y="-838"/>
                  <a:ext cx="191" cy="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latin typeface="Arial" pitchFamily="34" charset="0"/>
                      <a:ea typeface="Arial Unicode MS" pitchFamily="34" charset="-122"/>
                      <a:cs typeface="Arial" pitchFamily="34" charset="0"/>
                    </a:rPr>
                    <a:t>D</a:t>
                  </a:r>
                  <a:endParaRPr lang="zh-CN" altLang="en-US" sz="1800" b="1" dirty="0">
                    <a:latin typeface="Arial" pitchFamily="34" charset="0"/>
                    <a:ea typeface="Arial Unicode MS" pitchFamily="34" charset="-122"/>
                    <a:cs typeface="Arial" pitchFamily="34" charset="0"/>
                  </a:endParaRPr>
                </a:p>
              </p:txBody>
            </p:sp>
            <p:sp>
              <p:nvSpPr>
                <p:cNvPr id="26" name="右箭头 90"/>
                <p:cNvSpPr>
                  <a:spLocks noChangeArrowheads="1"/>
                </p:cNvSpPr>
                <p:nvPr/>
              </p:nvSpPr>
              <p:spPr bwMode="auto">
                <a:xfrm>
                  <a:off x="646" y="-667"/>
                  <a:ext cx="863" cy="106"/>
                </a:xfrm>
                <a:prstGeom prst="rightArrow">
                  <a:avLst>
                    <a:gd name="adj1" fmla="val 50000"/>
                    <a:gd name="adj2" fmla="val 45725"/>
                  </a:avLst>
                </a:prstGeom>
                <a:solidFill>
                  <a:srgbClr val="00B050"/>
                </a:solidFill>
                <a:ln>
                  <a:noFill/>
                </a:ln>
                <a:effectLst>
                  <a:outerShdw blurRad="63500" dist="38100" dir="2700000" algn="ctr" rotWithShape="0">
                    <a:srgbClr val="000000">
                      <a:alpha val="39000"/>
                    </a:srgbClr>
                  </a:outerShdw>
                </a:effectLst>
                <a:extLst/>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27" name="右箭头 93"/>
                <p:cNvSpPr>
                  <a:spLocks noChangeArrowheads="1"/>
                </p:cNvSpPr>
                <p:nvPr/>
              </p:nvSpPr>
              <p:spPr bwMode="auto">
                <a:xfrm rot="5400000">
                  <a:off x="266" y="-194"/>
                  <a:ext cx="381" cy="96"/>
                </a:xfrm>
                <a:prstGeom prst="rightArrow">
                  <a:avLst>
                    <a:gd name="adj1" fmla="val 50000"/>
                    <a:gd name="adj2" fmla="val 54478"/>
                  </a:avLst>
                </a:prstGeom>
                <a:solidFill>
                  <a:srgbClr val="00B050"/>
                </a:solidFill>
                <a:ln>
                  <a:noFill/>
                </a:ln>
                <a:effectLst>
                  <a:outerShdw blurRad="63500" dist="38100" dir="2700000" algn="ctr" rotWithShape="0">
                    <a:srgbClr val="000000">
                      <a:alpha val="39000"/>
                    </a:srgbClr>
                  </a:outerShdw>
                </a:effectLst>
                <a:extLst/>
              </p:spPr>
              <p:txBody>
                <a:bodyPr rot="10800000" vert="eaVert"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28" name="矩形 94"/>
                <p:cNvSpPr>
                  <a:spLocks noChangeArrowheads="1"/>
                </p:cNvSpPr>
                <p:nvPr/>
              </p:nvSpPr>
              <p:spPr bwMode="auto">
                <a:xfrm>
                  <a:off x="189" y="-369"/>
                  <a:ext cx="224" cy="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29" name="右箭头 97"/>
                <p:cNvSpPr>
                  <a:spLocks noChangeArrowheads="1"/>
                </p:cNvSpPr>
                <p:nvPr/>
              </p:nvSpPr>
              <p:spPr bwMode="auto">
                <a:xfrm rot="5400000">
                  <a:off x="1459" y="-193"/>
                  <a:ext cx="383" cy="95"/>
                </a:xfrm>
                <a:prstGeom prst="rightArrow">
                  <a:avLst>
                    <a:gd name="adj1" fmla="val 50000"/>
                    <a:gd name="adj2" fmla="val 54613"/>
                  </a:avLst>
                </a:prstGeom>
                <a:solidFill>
                  <a:srgbClr val="00B050"/>
                </a:solidFill>
                <a:ln>
                  <a:noFill/>
                </a:ln>
                <a:effectLst>
                  <a:outerShdw blurRad="63500" dist="38100" dir="2700000" algn="ctr" rotWithShape="0">
                    <a:srgbClr val="000000">
                      <a:alpha val="39000"/>
                    </a:srgbClr>
                  </a:outerShdw>
                </a:effectLst>
                <a:extLst/>
              </p:spPr>
              <p:txBody>
                <a:bodyPr rot="10800000" vert="eaVert"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30" name="矩形 94"/>
                <p:cNvSpPr>
                  <a:spLocks noChangeArrowheads="1"/>
                </p:cNvSpPr>
                <p:nvPr/>
              </p:nvSpPr>
              <p:spPr bwMode="auto">
                <a:xfrm>
                  <a:off x="1720" y="-369"/>
                  <a:ext cx="263" cy="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b="1" dirty="0" smtClean="0">
                      <a:solidFill>
                        <a:srgbClr val="FF0000"/>
                      </a:solidFill>
                      <a:latin typeface="Arial" pitchFamily="34" charset="0"/>
                      <a:ea typeface="Arial Unicode MS" pitchFamily="34" charset="-122"/>
                      <a:cs typeface="Arial" pitchFamily="34" charset="0"/>
                    </a:rPr>
                    <a:t>’</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31" name="TextBox 87"/>
                <p:cNvSpPr txBox="1">
                  <a:spLocks noChangeArrowheads="1"/>
                </p:cNvSpPr>
                <p:nvPr/>
              </p:nvSpPr>
              <p:spPr bwMode="auto">
                <a:xfrm>
                  <a:off x="1493" y="186"/>
                  <a:ext cx="461" cy="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dirty="0" smtClean="0">
                      <a:latin typeface="Arial" pitchFamily="34" charset="0"/>
                      <a:ea typeface="Arial Unicode MS" pitchFamily="34" charset="-122"/>
                      <a:cs typeface="Arial" pitchFamily="34" charset="0"/>
                    </a:rPr>
                    <a:t>(</a:t>
                  </a:r>
                  <a:r>
                    <a:rPr lang="en-US" altLang="zh-CN" sz="1800" b="1" dirty="0" smtClean="0">
                      <a:latin typeface="Arial" pitchFamily="34" charset="0"/>
                      <a:ea typeface="Arial Unicode MS" pitchFamily="34" charset="-122"/>
                      <a:cs typeface="Arial" pitchFamily="34" charset="0"/>
                    </a:rPr>
                    <a:t>D</a:t>
                  </a:r>
                  <a:r>
                    <a:rPr lang="en-GB" altLang="zh-CN" sz="1800" dirty="0" smtClean="0">
                      <a:latin typeface="Arial" pitchFamily="34" charset="0"/>
                      <a:ea typeface="Arial Unicode MS" pitchFamily="34" charset="-122"/>
                      <a:cs typeface="Arial" pitchFamily="34" charset="0"/>
                    </a:rPr>
                    <a:t>)</a:t>
                  </a:r>
                  <a:endParaRPr lang="zh-CN" altLang="en-US" sz="1800" dirty="0">
                    <a:latin typeface="Arial" pitchFamily="34" charset="0"/>
                    <a:ea typeface="Arial Unicode MS" pitchFamily="34" charset="-122"/>
                    <a:cs typeface="Arial" pitchFamily="34" charset="0"/>
                  </a:endParaRPr>
                </a:p>
              </p:txBody>
            </p:sp>
          </p:grpSp>
          <p:sp>
            <p:nvSpPr>
              <p:cNvPr id="20" name="圆角矩形 19"/>
              <p:cNvSpPr/>
              <p:nvPr/>
            </p:nvSpPr>
            <p:spPr>
              <a:xfrm>
                <a:off x="3571868" y="3306288"/>
                <a:ext cx="3643338" cy="2031992"/>
              </a:xfrm>
              <a:prstGeom prst="roundRect">
                <a:avLst>
                  <a:gd name="adj" fmla="val 3989"/>
                </a:avLst>
              </a:prstGeom>
              <a:noFill/>
              <a:ln w="25400">
                <a:solidFill>
                  <a:srgbClr val="0000CC"/>
                </a:solidFill>
              </a:ln>
              <a:effectLst>
                <a:outerShdw blurRad="63500" sx="102000" sy="102000" algn="ctr" rotWithShape="0">
                  <a:srgbClr val="ECECE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eaLnBrk="1" fontAlgn="auto" hangingPunct="1">
                  <a:spcBef>
                    <a:spcPts val="0"/>
                  </a:spcBef>
                  <a:spcAft>
                    <a:spcPts val="0"/>
                  </a:spcAft>
                </a:pPr>
                <a:endParaRPr lang="en-US" dirty="0" smtClean="0">
                  <a:solidFill>
                    <a:schemeClr val="accent5">
                      <a:lumMod val="50000"/>
                    </a:schemeClr>
                  </a:solidFill>
                  <a:latin typeface="Arial" pitchFamily="34" charset="0"/>
                  <a:ea typeface="Arial Unicode MS" pitchFamily="34" charset="-122"/>
                  <a:cs typeface="Arial" pitchFamily="34" charset="0"/>
                </a:endParaRPr>
              </a:p>
            </p:txBody>
          </p:sp>
          <p:sp>
            <p:nvSpPr>
              <p:cNvPr id="21" name="TextBox 20"/>
              <p:cNvSpPr txBox="1">
                <a:spLocks noChangeArrowheads="1"/>
              </p:cNvSpPr>
              <p:nvPr/>
            </p:nvSpPr>
            <p:spPr bwMode="auto">
              <a:xfrm>
                <a:off x="4711304" y="4437885"/>
                <a:ext cx="1360894"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lgn="ctr"/>
                <a:r>
                  <a:rPr lang="en-US" altLang="zh-CN" sz="1200" b="1" dirty="0" smtClean="0">
                    <a:solidFill>
                      <a:srgbClr val="C00000"/>
                    </a:solidFill>
                    <a:latin typeface="Arial" pitchFamily="34" charset="0"/>
                    <a:ea typeface="Arial Unicode MS" pitchFamily="34" charset="-122"/>
                    <a:cs typeface="Arial" pitchFamily="34" charset="0"/>
                  </a:rPr>
                  <a:t>Approximation</a:t>
                </a:r>
                <a:endParaRPr lang="zh-CN" altLang="en-US" sz="1100" b="1" dirty="0">
                  <a:solidFill>
                    <a:srgbClr val="0000FF"/>
                  </a:solidFill>
                  <a:latin typeface="Arial" pitchFamily="34" charset="0"/>
                  <a:ea typeface="Arial Unicode MS" pitchFamily="34" charset="-122"/>
                  <a:cs typeface="Arial" pitchFamily="34" charset="0"/>
                </a:endParaRPr>
              </a:p>
            </p:txBody>
          </p:sp>
          <p:sp>
            <p:nvSpPr>
              <p:cNvPr id="22" name="TextBox 89"/>
              <p:cNvSpPr txBox="1">
                <a:spLocks noChangeArrowheads="1"/>
              </p:cNvSpPr>
              <p:nvPr/>
            </p:nvSpPr>
            <p:spPr bwMode="auto">
              <a:xfrm>
                <a:off x="6173998" y="3929066"/>
                <a:ext cx="31057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latin typeface="Arial" pitchFamily="34" charset="0"/>
                    <a:ea typeface="Arial Unicode MS" pitchFamily="34" charset="-122"/>
                    <a:cs typeface="Arial" pitchFamily="34" charset="0"/>
                  </a:rPr>
                  <a:t>D</a:t>
                </a:r>
                <a:endParaRPr lang="zh-CN" altLang="en-US" sz="1800" b="1" dirty="0">
                  <a:latin typeface="Arial" pitchFamily="34" charset="0"/>
                  <a:ea typeface="Arial Unicode MS" pitchFamily="34" charset="-122"/>
                  <a:cs typeface="Arial" pitchFamily="34" charset="0"/>
                </a:endParaRPr>
              </a:p>
            </p:txBody>
          </p:sp>
          <p:sp>
            <p:nvSpPr>
              <p:cNvPr id="23" name="右箭头 90"/>
              <p:cNvSpPr>
                <a:spLocks noChangeArrowheads="1"/>
              </p:cNvSpPr>
              <p:nvPr/>
            </p:nvSpPr>
            <p:spPr bwMode="auto">
              <a:xfrm>
                <a:off x="4641652" y="4929198"/>
                <a:ext cx="1404000" cy="87548"/>
              </a:xfrm>
              <a:prstGeom prst="rightArrow">
                <a:avLst>
                  <a:gd name="adj1" fmla="val 50000"/>
                  <a:gd name="adj2" fmla="val 45725"/>
                </a:avLst>
              </a:prstGeom>
              <a:solidFill>
                <a:srgbClr val="00B050"/>
              </a:solidFill>
              <a:ln>
                <a:noFill/>
              </a:ln>
              <a:effectLst>
                <a:outerShdw blurRad="63500" dist="38100" dir="2700000" algn="ctr" rotWithShape="0">
                  <a:srgbClr val="000000">
                    <a:alpha val="39000"/>
                  </a:srgbClr>
                </a:outerShdw>
              </a:effectLst>
              <a:extLst/>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grpSp>
        <p:sp>
          <p:nvSpPr>
            <p:cNvPr id="17" name="矩形 16"/>
            <p:cNvSpPr/>
            <p:nvPr/>
          </p:nvSpPr>
          <p:spPr>
            <a:xfrm>
              <a:off x="4680470" y="3429000"/>
              <a:ext cx="1391728" cy="523220"/>
            </a:xfrm>
            <a:prstGeom prst="rect">
              <a:avLst/>
            </a:prstGeom>
            <a:solidFill>
              <a:srgbClr val="FFFFCC"/>
            </a:solidFill>
          </p:spPr>
          <p:txBody>
            <a:bodyPr wrap="none">
              <a:spAutoFit/>
            </a:bodyPr>
            <a:lstStyle/>
            <a:p>
              <a:pPr algn="ctr">
                <a:defRPr/>
              </a:pPr>
              <a:r>
                <a:rPr lang="en-US" altLang="zh-CN" sz="2800" b="1" i="1" dirty="0" smtClean="0">
                  <a:ln w="10541" cmpd="sng">
                    <a:solidFill>
                      <a:schemeClr val="accent1">
                        <a:shade val="88000"/>
                        <a:satMod val="110000"/>
                      </a:schemeClr>
                    </a:solidFill>
                    <a:prstDash val="solid"/>
                  </a:ln>
                  <a:solidFill>
                    <a:srgbClr val="FF0000"/>
                  </a:solidFill>
                  <a:latin typeface="Arial" pitchFamily="34" charset="0"/>
                  <a:ea typeface="Arial Unicode MS" pitchFamily="34" charset="-122"/>
                  <a:cs typeface="Arial" pitchFamily="34" charset="0"/>
                  <a:sym typeface="Wingdings" pitchFamily="2" charset="2"/>
                </a:rPr>
                <a:t>Q</a:t>
              </a:r>
              <a:r>
                <a:rPr lang="en-US" altLang="zh-CN" sz="2800" b="1" i="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Arial Unicode MS" pitchFamily="34" charset="-122"/>
                  <a:cs typeface="Arial" pitchFamily="34" charset="0"/>
                  <a:sym typeface="Wingdings" pitchFamily="2" charset="2"/>
                </a:rPr>
                <a:t> </a:t>
              </a:r>
              <a:r>
                <a:rPr lang="en-US" altLang="zh-CN" sz="2800" dirty="0" smtClean="0">
                  <a:ln w="10541" cmpd="sng">
                    <a:solidFill>
                      <a:schemeClr val="accent1">
                        <a:shade val="88000"/>
                        <a:satMod val="110000"/>
                      </a:schemeClr>
                    </a:solidFill>
                    <a:prstDash val="solid"/>
                  </a:ln>
                  <a:latin typeface="Arial" pitchFamily="34" charset="0"/>
                  <a:ea typeface="Arial Unicode MS" pitchFamily="34" charset="-122"/>
                  <a:cs typeface="Arial" pitchFamily="34" charset="0"/>
                  <a:sym typeface="Wingdings" pitchFamily="2" charset="2"/>
                </a:rPr>
                <a:t> </a:t>
              </a:r>
              <a:r>
                <a:rPr lang="en-US" altLang="zh-CN" sz="2800" b="1" i="1" dirty="0" smtClean="0">
                  <a:ln w="10541" cmpd="sng">
                    <a:solidFill>
                      <a:schemeClr val="accent1">
                        <a:shade val="88000"/>
                        <a:satMod val="110000"/>
                      </a:schemeClr>
                    </a:solidFill>
                    <a:prstDash val="solid"/>
                  </a:ln>
                  <a:solidFill>
                    <a:srgbClr val="FF0000"/>
                  </a:solidFill>
                  <a:latin typeface="Arial" pitchFamily="34" charset="0"/>
                  <a:ea typeface="Arial Unicode MS" pitchFamily="34" charset="-122"/>
                  <a:cs typeface="Arial" pitchFamily="34" charset="0"/>
                  <a:sym typeface="Wingdings" pitchFamily="2" charset="2"/>
                </a:rPr>
                <a:t>Q’</a:t>
              </a:r>
              <a:endParaRPr lang="zh-CN" altLang="en-US" sz="2800" dirty="0">
                <a:solidFill>
                  <a:srgbClr val="FF0000"/>
                </a:solidFill>
                <a:latin typeface="Arial" pitchFamily="34" charset="0"/>
                <a:ea typeface="Arial Unicode MS" pitchFamily="34" charset="-122"/>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(1) E.g., Strong Simulation</a:t>
            </a:r>
            <a:endParaRPr lang="en-US" altLang="zh-CN" baseline="30000" dirty="0">
              <a:solidFill>
                <a:schemeClr val="tx1"/>
              </a:solidFill>
              <a:latin typeface="Arial Unicode MS" pitchFamily="34" charset="-122"/>
              <a:ea typeface="黑体" pitchFamily="49" charset="-122"/>
            </a:endParaRPr>
          </a:p>
        </p:txBody>
      </p:sp>
      <p:sp>
        <p:nvSpPr>
          <p:cNvPr id="17" name="TextBox 16"/>
          <p:cNvSpPr txBox="1"/>
          <p:nvPr/>
        </p:nvSpPr>
        <p:spPr>
          <a:xfrm>
            <a:off x="285720" y="4541058"/>
            <a:ext cx="8643998" cy="40011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000" b="1" dirty="0" smtClean="0">
                <a:solidFill>
                  <a:srgbClr val="FF0000"/>
                </a:solidFill>
                <a:latin typeface="Arial Unicode MS" pitchFamily="34" charset="-122"/>
                <a:ea typeface="Arial Unicode MS" pitchFamily="34" charset="-122"/>
                <a:cs typeface="Arial Unicode MS" pitchFamily="34" charset="-122"/>
              </a:rPr>
              <a:t>Goodness</a:t>
            </a:r>
            <a:r>
              <a:rPr lang="zh-CN" altLang="en-US" sz="2000" dirty="0" smtClean="0">
                <a:solidFill>
                  <a:srgbClr val="FF0000"/>
                </a:solidFill>
                <a:latin typeface="Arial Unicode MS" pitchFamily="34" charset="-122"/>
                <a:ea typeface="Arial Unicode MS" pitchFamily="34" charset="-122"/>
                <a:cs typeface="Arial Unicode MS" pitchFamily="34" charset="-122"/>
              </a:rPr>
              <a:t>：</a:t>
            </a:r>
            <a:r>
              <a:rPr lang="en-US" altLang="zh-CN" sz="2000" dirty="0" smtClean="0">
                <a:solidFill>
                  <a:srgbClr val="FF0000"/>
                </a:solidFill>
                <a:latin typeface="Arial Unicode MS" pitchFamily="34" charset="-122"/>
                <a:ea typeface="Arial Unicode MS" pitchFamily="34" charset="-122"/>
                <a:cs typeface="Arial Unicode MS" pitchFamily="34" charset="-122"/>
              </a:rPr>
              <a:t>Keep exact structure topology </a:t>
            </a:r>
            <a:r>
              <a:rPr lang="en-US" altLang="zh-CN" sz="2000" dirty="0" smtClean="0">
                <a:latin typeface="Arial Unicode MS" pitchFamily="34" charset="-122"/>
                <a:ea typeface="Arial Unicode MS" pitchFamily="34" charset="-122"/>
                <a:cs typeface="Arial Unicode MS" pitchFamily="34" charset="-122"/>
              </a:rPr>
              <a:t>between </a:t>
            </a:r>
            <a:r>
              <a:rPr lang="en-US" altLang="zh-CN" sz="2000" dirty="0" smtClean="0">
                <a:solidFill>
                  <a:srgbClr val="2525FF"/>
                </a:solidFill>
                <a:latin typeface="Arial Unicode MS" pitchFamily="34" charset="-122"/>
                <a:ea typeface="Arial Unicode MS" pitchFamily="34" charset="-122"/>
                <a:cs typeface="Arial Unicode MS" pitchFamily="34" charset="-122"/>
              </a:rPr>
              <a:t>Q</a:t>
            </a:r>
            <a:r>
              <a:rPr lang="en-US" altLang="zh-CN" sz="2000" dirty="0" smtClean="0">
                <a:latin typeface="Arial Unicode MS" pitchFamily="34" charset="-122"/>
                <a:ea typeface="Arial Unicode MS" pitchFamily="34" charset="-122"/>
                <a:cs typeface="Arial Unicode MS" pitchFamily="34" charset="-122"/>
              </a:rPr>
              <a:t> and </a:t>
            </a:r>
            <a:r>
              <a:rPr lang="en-US" altLang="zh-CN" sz="2000" dirty="0" smtClean="0">
                <a:solidFill>
                  <a:srgbClr val="2525FF"/>
                </a:solidFill>
                <a:latin typeface="Arial Unicode MS" pitchFamily="34" charset="-122"/>
                <a:ea typeface="Arial Unicode MS" pitchFamily="34" charset="-122"/>
                <a:cs typeface="Arial Unicode MS" pitchFamily="34" charset="-122"/>
              </a:rPr>
              <a:t>G</a:t>
            </a:r>
            <a:r>
              <a:rPr lang="en-US" altLang="zh-CN" sz="2000" baseline="-25000" dirty="0" smtClean="0">
                <a:solidFill>
                  <a:srgbClr val="2525FF"/>
                </a:solidFill>
                <a:latin typeface="Arial Unicode MS" pitchFamily="34" charset="-122"/>
                <a:ea typeface="Arial Unicode MS" pitchFamily="34" charset="-122"/>
                <a:cs typeface="Arial Unicode MS" pitchFamily="34" charset="-122"/>
              </a:rPr>
              <a:t>s</a:t>
            </a:r>
            <a:endParaRPr lang="en-US" altLang="zh-CN" sz="2000" dirty="0" smtClean="0">
              <a:latin typeface="Arial Unicode MS" pitchFamily="34" charset="-122"/>
              <a:ea typeface="Arial Unicode MS" pitchFamily="34" charset="-122"/>
              <a:cs typeface="Arial Unicode MS" pitchFamily="34" charset="-122"/>
            </a:endParaRPr>
          </a:p>
        </p:txBody>
      </p:sp>
      <p:sp>
        <p:nvSpPr>
          <p:cNvPr id="19" name="TextBox 18"/>
          <p:cNvSpPr txBox="1"/>
          <p:nvPr/>
        </p:nvSpPr>
        <p:spPr>
          <a:xfrm>
            <a:off x="285720" y="5072074"/>
            <a:ext cx="8643998" cy="70788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000" b="1" dirty="0" smtClean="0">
                <a:solidFill>
                  <a:srgbClr val="FF0000"/>
                </a:solidFill>
                <a:latin typeface="Arial Unicode MS" pitchFamily="34" charset="-122"/>
                <a:ea typeface="Arial Unicode MS" pitchFamily="34" charset="-122"/>
                <a:cs typeface="Arial Unicode MS" pitchFamily="34" charset="-122"/>
              </a:rPr>
              <a:t>Badness</a:t>
            </a:r>
            <a:r>
              <a:rPr lang="zh-CN" altLang="en-US" sz="2000" dirty="0" smtClean="0">
                <a:latin typeface="Arial Unicode MS" pitchFamily="34" charset="-122"/>
                <a:ea typeface="Arial Unicode MS" pitchFamily="34" charset="-122"/>
                <a:cs typeface="Arial Unicode MS" pitchFamily="34" charset="-122"/>
              </a:rPr>
              <a:t>：</a:t>
            </a:r>
            <a:r>
              <a:rPr lang="en-US" altLang="zh-CN" sz="2000" dirty="0" smtClean="0">
                <a:solidFill>
                  <a:srgbClr val="FF0000"/>
                </a:solidFill>
                <a:latin typeface="Arial Unicode MS" pitchFamily="34" charset="-122"/>
                <a:ea typeface="Arial Unicode MS" pitchFamily="34" charset="-122"/>
                <a:cs typeface="Arial Unicode MS" pitchFamily="34" charset="-122"/>
              </a:rPr>
              <a:t>NP-complete; may return exponential</a:t>
            </a:r>
            <a:r>
              <a:rPr lang="en-US" altLang="zh-CN" sz="2000" dirty="0" smtClean="0">
                <a:latin typeface="Arial Unicode MS" pitchFamily="34" charset="-122"/>
                <a:ea typeface="Arial Unicode MS" pitchFamily="34" charset="-122"/>
                <a:cs typeface="Arial Unicode MS" pitchFamily="34" charset="-122"/>
              </a:rPr>
              <a:t> many matched </a:t>
            </a:r>
            <a:r>
              <a:rPr lang="en-US" altLang="zh-CN" sz="2000" dirty="0" err="1" smtClean="0">
                <a:latin typeface="Arial Unicode MS" pitchFamily="34" charset="-122"/>
                <a:ea typeface="Arial Unicode MS" pitchFamily="34" charset="-122"/>
                <a:cs typeface="Arial Unicode MS" pitchFamily="34" charset="-122"/>
              </a:rPr>
              <a:t>subgraphs</a:t>
            </a:r>
            <a:r>
              <a:rPr lang="en-US" altLang="zh-CN" sz="2000" dirty="0" smtClean="0">
                <a:latin typeface="Arial Unicode MS" pitchFamily="34" charset="-122"/>
                <a:ea typeface="Arial Unicode MS" pitchFamily="34" charset="-122"/>
                <a:cs typeface="Arial Unicode MS" pitchFamily="34" charset="-122"/>
              </a:rPr>
              <a:t>;  In certain scenarios,  </a:t>
            </a:r>
            <a:r>
              <a:rPr lang="en-US" altLang="zh-CN" sz="2000" dirty="0" smtClean="0">
                <a:solidFill>
                  <a:srgbClr val="FF0000"/>
                </a:solidFill>
                <a:latin typeface="Arial Unicode MS" pitchFamily="34" charset="-122"/>
                <a:ea typeface="Arial Unicode MS" pitchFamily="34" charset="-122"/>
                <a:cs typeface="Arial Unicode MS" pitchFamily="34" charset="-122"/>
              </a:rPr>
              <a:t>too restrictive to find matches</a:t>
            </a:r>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26</a:t>
            </a:fld>
            <a:endParaRPr lang="zh-CN" altLang="en-US" dirty="0"/>
          </a:p>
        </p:txBody>
      </p:sp>
      <p:sp>
        <p:nvSpPr>
          <p:cNvPr id="12" name="矩形 11"/>
          <p:cNvSpPr/>
          <p:nvPr/>
        </p:nvSpPr>
        <p:spPr>
          <a:xfrm>
            <a:off x="0" y="5859269"/>
            <a:ext cx="9144000" cy="954107"/>
          </a:xfrm>
          <a:prstGeom prst="rect">
            <a:avLst/>
          </a:prstGeom>
          <a:ln>
            <a:solidFill>
              <a:srgbClr val="FF0000"/>
            </a:solidFill>
          </a:ln>
        </p:spPr>
        <p:txBody>
          <a:bodyPr wrap="square">
            <a:spAutoFit/>
          </a:bodyPr>
          <a:lstStyle/>
          <a:p>
            <a:pPr>
              <a:buNone/>
            </a:pPr>
            <a:r>
              <a:rPr lang="en-US" altLang="zh-CN" sz="1400" dirty="0" err="1" smtClean="0">
                <a:ea typeface="黑体" pitchFamily="49" charset="-122"/>
              </a:rPr>
              <a:t>Shuai</a:t>
            </a:r>
            <a:r>
              <a:rPr lang="en-US" altLang="zh-CN" sz="1400" dirty="0" smtClean="0">
                <a:ea typeface="黑体" pitchFamily="49" charset="-122"/>
              </a:rPr>
              <a:t> Ma, Yang Cao, </a:t>
            </a:r>
            <a:r>
              <a:rPr lang="en-US" altLang="zh-CN" sz="1400" dirty="0" err="1" smtClean="0">
                <a:ea typeface="黑体" pitchFamily="49" charset="-122"/>
              </a:rPr>
              <a:t>Wenfei</a:t>
            </a:r>
            <a:r>
              <a:rPr lang="en-US" altLang="zh-CN" sz="1400" dirty="0" smtClean="0">
                <a:ea typeface="黑体" pitchFamily="49" charset="-122"/>
              </a:rPr>
              <a:t> Fan,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and </a:t>
            </a:r>
            <a:r>
              <a:rPr lang="en-US" altLang="zh-CN" sz="1400" dirty="0" err="1" smtClean="0">
                <a:ea typeface="黑体" pitchFamily="49" charset="-122"/>
              </a:rPr>
              <a:t>Tianyu</a:t>
            </a:r>
            <a:r>
              <a:rPr lang="en-US" altLang="zh-CN" sz="1400" dirty="0" smtClean="0">
                <a:ea typeface="黑体" pitchFamily="49" charset="-122"/>
              </a:rPr>
              <a:t> </a:t>
            </a:r>
            <a:r>
              <a:rPr lang="en-US" altLang="zh-CN" sz="1400" dirty="0" err="1" smtClean="0">
                <a:ea typeface="黑体" pitchFamily="49" charset="-122"/>
              </a:rPr>
              <a:t>Wo</a:t>
            </a:r>
            <a:r>
              <a:rPr lang="en-US" altLang="zh-CN" sz="1400" dirty="0" smtClean="0">
                <a:ea typeface="黑体" pitchFamily="49" charset="-122"/>
              </a:rPr>
              <a:t>. Strong Simulation: Capturing Topology in Graph Pattern Matching. </a:t>
            </a:r>
            <a:r>
              <a:rPr lang="en-US" altLang="zh-CN" sz="1400" b="1" dirty="0" smtClean="0">
                <a:solidFill>
                  <a:srgbClr val="C00000"/>
                </a:solidFill>
                <a:ea typeface="黑体" pitchFamily="49" charset="-122"/>
              </a:rPr>
              <a:t>TODS 2014</a:t>
            </a:r>
            <a:r>
              <a:rPr lang="en-US" altLang="zh-CN" sz="1400" dirty="0" smtClean="0">
                <a:solidFill>
                  <a:srgbClr val="C00000"/>
                </a:solidFill>
                <a:ea typeface="黑体" pitchFamily="49" charset="-122"/>
              </a:rPr>
              <a:t>.</a:t>
            </a:r>
          </a:p>
          <a:p>
            <a:pPr>
              <a:buNone/>
            </a:pPr>
            <a:r>
              <a:rPr lang="en-US" altLang="zh-CN" sz="1400" dirty="0" err="1" smtClean="0">
                <a:ea typeface="黑体" pitchFamily="49" charset="-122"/>
              </a:rPr>
              <a:t>Shuai</a:t>
            </a:r>
            <a:r>
              <a:rPr lang="en-US" altLang="zh-CN" sz="1400" dirty="0" smtClean="0">
                <a:ea typeface="黑体" pitchFamily="49" charset="-122"/>
              </a:rPr>
              <a:t> Ma, Yang Cao, </a:t>
            </a:r>
            <a:r>
              <a:rPr lang="en-US" altLang="zh-CN" sz="1400" dirty="0" err="1" smtClean="0">
                <a:ea typeface="黑体" pitchFamily="49" charset="-122"/>
              </a:rPr>
              <a:t>Wenfei</a:t>
            </a:r>
            <a:r>
              <a:rPr lang="en-US" altLang="zh-CN" sz="1400" dirty="0" smtClean="0">
                <a:ea typeface="黑体" pitchFamily="49" charset="-122"/>
              </a:rPr>
              <a:t> Fan,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and </a:t>
            </a:r>
            <a:r>
              <a:rPr lang="en-US" altLang="zh-CN" sz="1400" dirty="0" err="1" smtClean="0">
                <a:ea typeface="黑体" pitchFamily="49" charset="-122"/>
              </a:rPr>
              <a:t>Tianyu</a:t>
            </a:r>
            <a:r>
              <a:rPr lang="en-US" altLang="zh-CN" sz="1400" dirty="0" smtClean="0">
                <a:ea typeface="黑体" pitchFamily="49" charset="-122"/>
              </a:rPr>
              <a:t> </a:t>
            </a:r>
            <a:r>
              <a:rPr lang="en-US" altLang="zh-CN" sz="1400" dirty="0" err="1" smtClean="0">
                <a:ea typeface="黑体" pitchFamily="49" charset="-122"/>
              </a:rPr>
              <a:t>Wo</a:t>
            </a:r>
            <a:r>
              <a:rPr lang="en-US" altLang="zh-CN" sz="1400" dirty="0" smtClean="0">
                <a:ea typeface="黑体" pitchFamily="49" charset="-122"/>
              </a:rPr>
              <a:t>, Capturing Topology in Graph Pattern Matching</a:t>
            </a:r>
            <a:r>
              <a:rPr lang="en-US" altLang="zh-CN" sz="1400" b="1" dirty="0" smtClean="0">
                <a:ea typeface="黑体" pitchFamily="49" charset="-122"/>
              </a:rPr>
              <a:t>. </a:t>
            </a:r>
            <a:r>
              <a:rPr lang="en-US" altLang="zh-CN" sz="1400" b="1" dirty="0" smtClean="0">
                <a:solidFill>
                  <a:srgbClr val="C00000"/>
                </a:solidFill>
                <a:ea typeface="黑体" pitchFamily="49" charset="-122"/>
              </a:rPr>
              <a:t>VLDB 2012.</a:t>
            </a:r>
            <a:endParaRPr lang="en-US" altLang="zh-CN" sz="1400" b="1" dirty="0" err="1" smtClean="0">
              <a:solidFill>
                <a:srgbClr val="C00000"/>
              </a:solidFill>
              <a:ea typeface="黑体" pitchFamily="49" charset="-122"/>
            </a:endParaRPr>
          </a:p>
        </p:txBody>
      </p:sp>
      <p:sp>
        <p:nvSpPr>
          <p:cNvPr id="13" name="内容占位符 2"/>
          <p:cNvSpPr>
            <a:spLocks noChangeArrowheads="1"/>
          </p:cNvSpPr>
          <p:nvPr/>
        </p:nvSpPr>
        <p:spPr bwMode="auto">
          <a:xfrm>
            <a:off x="720080" y="1136639"/>
            <a:ext cx="2807915" cy="792163"/>
          </a:xfrm>
          <a:prstGeom prst="rect">
            <a:avLst/>
          </a:prstGeom>
          <a:noFill/>
          <a:ln w="25400">
            <a:solidFill>
              <a:schemeClr val="tx1"/>
            </a:solidFill>
            <a:miter lim="800000"/>
            <a:headEnd/>
            <a:tailEnd/>
          </a:ln>
        </p:spPr>
        <p:txBody>
          <a:bodyPr lIns="97182" tIns="48591" rIns="97182" bIns="48591"/>
          <a:lstStyle/>
          <a:p>
            <a:pPr algn="ctr" defTabSz="971550">
              <a:spcBef>
                <a:spcPts val="600"/>
              </a:spcBef>
              <a:buClr>
                <a:schemeClr val="accent1"/>
              </a:buClr>
              <a:buSzPct val="80000"/>
            </a:pPr>
            <a:r>
              <a:rPr lang="en-US" altLang="zh-CN" sz="1800" dirty="0" err="1" smtClean="0">
                <a:latin typeface="Arial Unicode MS" pitchFamily="34" charset="-122"/>
                <a:ea typeface="Arial Unicode MS" pitchFamily="34" charset="-122"/>
                <a:cs typeface="Arial Unicode MS" pitchFamily="34" charset="-122"/>
              </a:rPr>
              <a:t>Subgraph</a:t>
            </a:r>
            <a:r>
              <a:rPr lang="en-US" altLang="zh-CN" sz="1800" dirty="0" smtClean="0">
                <a:latin typeface="Arial Unicode MS" pitchFamily="34" charset="-122"/>
                <a:ea typeface="Arial Unicode MS" pitchFamily="34" charset="-122"/>
                <a:cs typeface="Arial Unicode MS" pitchFamily="34" charset="-122"/>
              </a:rPr>
              <a:t> Isomorphism</a:t>
            </a:r>
            <a:endParaRPr lang="en-US" altLang="zh-CN" sz="1800" dirty="0">
              <a:latin typeface="Arial Unicode MS" pitchFamily="34" charset="-122"/>
              <a:ea typeface="Arial Unicode MS" pitchFamily="34" charset="-122"/>
              <a:cs typeface="Arial Unicode MS" pitchFamily="34" charset="-122"/>
            </a:endParaRPr>
          </a:p>
          <a:p>
            <a:pPr algn="ctr" defTabSz="971550">
              <a:spcBef>
                <a:spcPts val="600"/>
              </a:spcBef>
              <a:buClr>
                <a:schemeClr val="accent1"/>
              </a:buClr>
              <a:buSzPct val="80000"/>
            </a:pPr>
            <a:r>
              <a:rPr lang="en-US" altLang="zh-CN" sz="1800" dirty="0" smtClean="0">
                <a:solidFill>
                  <a:srgbClr val="0000FF"/>
                </a:solidFill>
                <a:latin typeface="Arial Unicode MS" pitchFamily="34" charset="-122"/>
                <a:ea typeface="Arial Unicode MS" pitchFamily="34" charset="-122"/>
                <a:cs typeface="Arial Unicode MS" pitchFamily="34" charset="-122"/>
              </a:rPr>
              <a:t>(</a:t>
            </a:r>
            <a:r>
              <a:rPr lang="en-US" altLang="zh-CN" sz="1800" dirty="0" smtClean="0">
                <a:solidFill>
                  <a:srgbClr val="FF0000"/>
                </a:solidFill>
                <a:latin typeface="Arial Unicode MS" pitchFamily="34" charset="-122"/>
                <a:ea typeface="Arial Unicode MS" pitchFamily="34" charset="-122"/>
                <a:cs typeface="Arial Unicode MS" pitchFamily="34" charset="-122"/>
              </a:rPr>
              <a:t>NP-Complete</a:t>
            </a:r>
            <a:r>
              <a:rPr lang="en-US" altLang="zh-CN" sz="1800" dirty="0" smtClean="0">
                <a:solidFill>
                  <a:srgbClr val="0000FF"/>
                </a:solidFill>
                <a:latin typeface="Arial Unicode MS" pitchFamily="34" charset="-122"/>
                <a:ea typeface="Arial Unicode MS" pitchFamily="34" charset="-122"/>
                <a:cs typeface="Arial Unicode MS" pitchFamily="34" charset="-122"/>
              </a:rPr>
              <a:t>)</a:t>
            </a:r>
            <a:endParaRPr lang="en-US" altLang="zh-CN" sz="1800" dirty="0">
              <a:solidFill>
                <a:srgbClr val="0000FF"/>
              </a:solidFill>
              <a:latin typeface="Arial Unicode MS" pitchFamily="34" charset="-122"/>
              <a:ea typeface="Arial Unicode MS" pitchFamily="34" charset="-122"/>
              <a:cs typeface="Arial Unicode MS" pitchFamily="34" charset="-122"/>
            </a:endParaRPr>
          </a:p>
        </p:txBody>
      </p:sp>
      <p:sp>
        <p:nvSpPr>
          <p:cNvPr id="14" name="TextBox 3"/>
          <p:cNvSpPr txBox="1">
            <a:spLocks noChangeArrowheads="1"/>
          </p:cNvSpPr>
          <p:nvPr/>
        </p:nvSpPr>
        <p:spPr bwMode="auto">
          <a:xfrm>
            <a:off x="3601020" y="993689"/>
            <a:ext cx="2009775" cy="830997"/>
          </a:xfrm>
          <a:prstGeom prst="rect">
            <a:avLst/>
          </a:prstGeom>
          <a:noFill/>
          <a:ln w="9525">
            <a:noFill/>
            <a:miter lim="800000"/>
            <a:headEnd/>
            <a:tailEnd/>
          </a:ln>
        </p:spPr>
        <p:txBody>
          <a:bodyPr>
            <a:spAutoFit/>
          </a:bodyPr>
          <a:lstStyle/>
          <a:p>
            <a:pPr algn="ctr"/>
            <a:r>
              <a:rPr lang="zh-CN" altLang="en-US" sz="2400" dirty="0" smtClean="0">
                <a:solidFill>
                  <a:srgbClr val="C00000"/>
                </a:solidFill>
                <a:latin typeface="Arial Unicode MS" pitchFamily="34" charset="-122"/>
                <a:ea typeface="Arial Unicode MS" pitchFamily="34" charset="-122"/>
                <a:cs typeface="Arial Unicode MS" pitchFamily="34" charset="-122"/>
                <a:sym typeface="Symbol" pitchFamily="18" charset="2"/>
              </a:rPr>
              <a:t>     </a:t>
            </a:r>
            <a:r>
              <a:rPr lang="en-US" altLang="zh-CN" dirty="0" smtClean="0">
                <a:solidFill>
                  <a:srgbClr val="C00000"/>
                </a:solidFill>
                <a:latin typeface="Arial Unicode MS" pitchFamily="34" charset="-122"/>
                <a:ea typeface="Arial Unicode MS" pitchFamily="34" charset="-122"/>
                <a:cs typeface="Arial Unicode MS" pitchFamily="34" charset="-122"/>
                <a:sym typeface="Symbol" pitchFamily="18" charset="2"/>
              </a:rPr>
              <a:t>approximation</a:t>
            </a:r>
            <a:endParaRPr lang="zh-CN" altLang="en-US" sz="2400" dirty="0">
              <a:latin typeface="Arial Unicode MS" pitchFamily="34" charset="-122"/>
              <a:ea typeface="Arial Unicode MS" pitchFamily="34" charset="-122"/>
              <a:cs typeface="Arial Unicode MS" pitchFamily="34" charset="-122"/>
            </a:endParaRPr>
          </a:p>
        </p:txBody>
      </p:sp>
      <p:cxnSp>
        <p:nvCxnSpPr>
          <p:cNvPr id="16" name="Straight Arrow Connector 5"/>
          <p:cNvCxnSpPr/>
          <p:nvPr/>
        </p:nvCxnSpPr>
        <p:spPr bwMode="auto">
          <a:xfrm>
            <a:off x="3743895" y="1425737"/>
            <a:ext cx="180022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内容占位符 2"/>
          <p:cNvSpPr>
            <a:spLocks noChangeArrowheads="1"/>
          </p:cNvSpPr>
          <p:nvPr/>
        </p:nvSpPr>
        <p:spPr bwMode="auto">
          <a:xfrm>
            <a:off x="5688583" y="1136639"/>
            <a:ext cx="2520329" cy="792163"/>
          </a:xfrm>
          <a:prstGeom prst="rect">
            <a:avLst/>
          </a:prstGeom>
          <a:noFill/>
          <a:ln w="25400">
            <a:solidFill>
              <a:schemeClr val="tx1"/>
            </a:solidFill>
            <a:miter lim="800000"/>
            <a:headEnd/>
            <a:tailEnd/>
          </a:ln>
        </p:spPr>
        <p:txBody>
          <a:bodyPr lIns="97182" tIns="48591" rIns="97182" bIns="48591"/>
          <a:lstStyle/>
          <a:p>
            <a:pPr algn="ctr" defTabSz="971550">
              <a:spcBef>
                <a:spcPts val="600"/>
              </a:spcBef>
              <a:buClr>
                <a:schemeClr val="accent1"/>
              </a:buClr>
              <a:buSzPct val="80000"/>
            </a:pPr>
            <a:r>
              <a:rPr lang="en-US" altLang="zh-CN" sz="1800" dirty="0" smtClean="0">
                <a:latin typeface="Arial Unicode MS" pitchFamily="34" charset="-122"/>
                <a:ea typeface="Arial Unicode MS" pitchFamily="34" charset="-122"/>
                <a:cs typeface="Arial Unicode MS" pitchFamily="34" charset="-122"/>
              </a:rPr>
              <a:t>Strong Simulation</a:t>
            </a:r>
            <a:endParaRPr lang="en-US" altLang="zh-CN" sz="1800" dirty="0">
              <a:latin typeface="Arial Unicode MS" pitchFamily="34" charset="-122"/>
              <a:ea typeface="Arial Unicode MS" pitchFamily="34" charset="-122"/>
              <a:cs typeface="Arial Unicode MS" pitchFamily="34" charset="-122"/>
            </a:endParaRPr>
          </a:p>
          <a:p>
            <a:pPr algn="ctr" defTabSz="971550">
              <a:spcBef>
                <a:spcPts val="600"/>
              </a:spcBef>
              <a:buClr>
                <a:schemeClr val="accent1"/>
              </a:buClr>
              <a:buSzPct val="80000"/>
            </a:pPr>
            <a:r>
              <a:rPr lang="en-US" altLang="zh-CN" sz="1800" dirty="0">
                <a:solidFill>
                  <a:srgbClr val="0000FF"/>
                </a:solidFill>
                <a:latin typeface="Arial Unicode MS" pitchFamily="34" charset="-122"/>
                <a:ea typeface="Arial Unicode MS" pitchFamily="34" charset="-122"/>
                <a:cs typeface="Arial Unicode MS" pitchFamily="34" charset="-122"/>
              </a:rPr>
              <a:t>(</a:t>
            </a:r>
            <a:r>
              <a:rPr lang="en-US" altLang="zh-CN" sz="1800" dirty="0">
                <a:solidFill>
                  <a:srgbClr val="FF0000"/>
                </a:solidFill>
                <a:latin typeface="Arial Unicode MS" pitchFamily="34" charset="-122"/>
                <a:ea typeface="Arial Unicode MS" pitchFamily="34" charset="-122"/>
                <a:cs typeface="Arial Unicode MS" pitchFamily="34" charset="-122"/>
              </a:rPr>
              <a:t>O(n</a:t>
            </a:r>
            <a:r>
              <a:rPr lang="en-US" altLang="zh-CN" sz="1800" baseline="30000" dirty="0">
                <a:solidFill>
                  <a:srgbClr val="FF0000"/>
                </a:solidFill>
                <a:latin typeface="Arial Unicode MS" pitchFamily="34" charset="-122"/>
                <a:ea typeface="Arial Unicode MS" pitchFamily="34" charset="-122"/>
                <a:cs typeface="Arial Unicode MS" pitchFamily="34" charset="-122"/>
              </a:rPr>
              <a:t>3</a:t>
            </a:r>
            <a:r>
              <a:rPr lang="en-US" altLang="zh-CN" sz="1800" dirty="0" smtClean="0">
                <a:solidFill>
                  <a:srgbClr val="FF0000"/>
                </a:solidFill>
                <a:latin typeface="Arial Unicode MS" pitchFamily="34" charset="-122"/>
                <a:ea typeface="Arial Unicode MS" pitchFamily="34" charset="-122"/>
                <a:cs typeface="Arial Unicode MS" pitchFamily="34" charset="-122"/>
              </a:rPr>
              <a:t>)</a:t>
            </a:r>
            <a:r>
              <a:rPr lang="en-US" altLang="zh-CN" sz="1800" dirty="0" smtClean="0">
                <a:solidFill>
                  <a:srgbClr val="0000FF"/>
                </a:solidFill>
                <a:latin typeface="Arial Unicode MS" pitchFamily="34" charset="-122"/>
                <a:ea typeface="Arial Unicode MS" pitchFamily="34" charset="-122"/>
                <a:cs typeface="Arial Unicode MS" pitchFamily="34" charset="-122"/>
              </a:rPr>
              <a:t>)</a:t>
            </a:r>
            <a:endParaRPr lang="en-US" altLang="zh-CN" sz="1800" dirty="0">
              <a:solidFill>
                <a:srgbClr val="0000FF"/>
              </a:solidFill>
              <a:latin typeface="Arial Unicode MS" pitchFamily="34" charset="-122"/>
              <a:ea typeface="Arial Unicode MS" pitchFamily="34" charset="-122"/>
              <a:cs typeface="Arial Unicode MS" pitchFamily="34" charset="-122"/>
            </a:endParaRPr>
          </a:p>
        </p:txBody>
      </p:sp>
      <p:sp>
        <p:nvSpPr>
          <p:cNvPr id="21" name="内容占位符 2"/>
          <p:cNvSpPr>
            <a:spLocks noGrp="1"/>
          </p:cNvSpPr>
          <p:nvPr>
            <p:ph idx="1"/>
          </p:nvPr>
        </p:nvSpPr>
        <p:spPr>
          <a:xfrm>
            <a:off x="322388" y="2486056"/>
            <a:ext cx="8678768" cy="1657324"/>
          </a:xfrm>
        </p:spPr>
        <p:txBody>
          <a:bodyPr/>
          <a:lstStyle/>
          <a:p>
            <a:r>
              <a:rPr lang="en-US" altLang="zh-CN" sz="2000" dirty="0" err="1" smtClean="0">
                <a:solidFill>
                  <a:srgbClr val="C00000"/>
                </a:solidFill>
                <a:ea typeface="Arial Unicode MS" pitchFamily="34" charset="-122"/>
                <a:cs typeface="Arial Unicode MS" pitchFamily="34" charset="-122"/>
              </a:rPr>
              <a:t>Subgraph</a:t>
            </a:r>
            <a:r>
              <a:rPr lang="en-US" altLang="zh-CN" sz="2000" dirty="0" smtClean="0">
                <a:solidFill>
                  <a:srgbClr val="C00000"/>
                </a:solidFill>
                <a:ea typeface="Arial Unicode MS" pitchFamily="34" charset="-122"/>
                <a:cs typeface="Arial Unicode MS" pitchFamily="34" charset="-122"/>
              </a:rPr>
              <a:t> Isomorphism: </a:t>
            </a:r>
            <a:r>
              <a:rPr lang="en-US" altLang="zh-CN" sz="2000" dirty="0" smtClean="0">
                <a:ea typeface="Arial Unicode MS" pitchFamily="34" charset="-122"/>
                <a:cs typeface="Arial Unicode MS" pitchFamily="34" charset="-122"/>
              </a:rPr>
              <a:t>Pattern graph </a:t>
            </a:r>
            <a:r>
              <a:rPr lang="en-US" altLang="zh-CN" sz="2000" dirty="0" smtClean="0">
                <a:solidFill>
                  <a:srgbClr val="2525FF"/>
                </a:solidFill>
                <a:ea typeface="Arial Unicode MS" pitchFamily="34" charset="-122"/>
                <a:cs typeface="Arial Unicode MS" pitchFamily="34" charset="-122"/>
              </a:rPr>
              <a:t>Q</a:t>
            </a:r>
            <a:r>
              <a:rPr lang="en-US" altLang="zh-CN" sz="2000" dirty="0" smtClean="0">
                <a:ea typeface="Arial Unicode MS" pitchFamily="34" charset="-122"/>
                <a:cs typeface="Arial Unicode MS" pitchFamily="34" charset="-122"/>
              </a:rPr>
              <a:t>, </a:t>
            </a:r>
            <a:r>
              <a:rPr lang="en-US" altLang="zh-CN" sz="2000" dirty="0" err="1" smtClean="0">
                <a:ea typeface="Arial Unicode MS" pitchFamily="34" charset="-122"/>
                <a:cs typeface="Arial Unicode MS" pitchFamily="34" charset="-122"/>
              </a:rPr>
              <a:t>subgraph</a:t>
            </a:r>
            <a:r>
              <a:rPr lang="en-US" altLang="zh-CN" sz="2000" dirty="0" smtClean="0">
                <a:ea typeface="Arial Unicode MS" pitchFamily="34" charset="-122"/>
                <a:cs typeface="Arial Unicode MS" pitchFamily="34" charset="-122"/>
              </a:rPr>
              <a:t> </a:t>
            </a:r>
            <a:r>
              <a:rPr lang="en-US" altLang="zh-CN" sz="2000" dirty="0" smtClean="0">
                <a:solidFill>
                  <a:srgbClr val="2525FF"/>
                </a:solidFill>
                <a:ea typeface="Arial Unicode MS" pitchFamily="34" charset="-122"/>
                <a:cs typeface="Arial Unicode MS" pitchFamily="34" charset="-122"/>
              </a:rPr>
              <a:t>G</a:t>
            </a:r>
            <a:r>
              <a:rPr lang="en-US" altLang="zh-CN" sz="2000" baseline="-25000" dirty="0" smtClean="0">
                <a:solidFill>
                  <a:srgbClr val="2525FF"/>
                </a:solidFill>
                <a:ea typeface="Arial Unicode MS" pitchFamily="34" charset="-122"/>
                <a:cs typeface="Arial Unicode MS" pitchFamily="34" charset="-122"/>
              </a:rPr>
              <a:t>s</a:t>
            </a:r>
            <a:r>
              <a:rPr lang="en-US" altLang="zh-CN" sz="2000" baseline="-25000" dirty="0" smtClean="0">
                <a:ea typeface="Arial Unicode MS" pitchFamily="34" charset="-122"/>
                <a:cs typeface="Arial Unicode MS" pitchFamily="34" charset="-122"/>
              </a:rPr>
              <a:t> </a:t>
            </a:r>
            <a:r>
              <a:rPr lang="en-US" altLang="zh-CN" sz="2000" dirty="0" smtClean="0">
                <a:ea typeface="Arial Unicode MS" pitchFamily="34" charset="-122"/>
                <a:cs typeface="Arial Unicode MS" pitchFamily="34" charset="-122"/>
              </a:rPr>
              <a:t>of data graph </a:t>
            </a:r>
            <a:r>
              <a:rPr lang="en-US" altLang="zh-CN" sz="2000" dirty="0" smtClean="0">
                <a:solidFill>
                  <a:srgbClr val="2525FF"/>
                </a:solidFill>
                <a:ea typeface="Arial Unicode MS" pitchFamily="34" charset="-122"/>
                <a:cs typeface="Arial Unicode MS" pitchFamily="34" charset="-122"/>
              </a:rPr>
              <a:t>G</a:t>
            </a:r>
          </a:p>
          <a:p>
            <a:pPr lvl="1"/>
            <a:r>
              <a:rPr lang="en-US" altLang="zh-CN" sz="1800" dirty="0" smtClean="0">
                <a:solidFill>
                  <a:srgbClr val="2525FF"/>
                </a:solidFill>
                <a:ea typeface="Arial Unicode MS" pitchFamily="34" charset="-122"/>
                <a:cs typeface="Arial Unicode MS" pitchFamily="34" charset="-122"/>
              </a:rPr>
              <a:t>Q </a:t>
            </a:r>
            <a:r>
              <a:rPr lang="en-US" altLang="zh-CN" sz="1800" dirty="0" smtClean="0">
                <a:ea typeface="Arial Unicode MS" pitchFamily="34" charset="-122"/>
                <a:cs typeface="Arial Unicode MS" pitchFamily="34" charset="-122"/>
              </a:rPr>
              <a:t>matches </a:t>
            </a:r>
            <a:r>
              <a:rPr lang="en-US" altLang="zh-CN" sz="1800" dirty="0" smtClean="0">
                <a:solidFill>
                  <a:srgbClr val="2525FF"/>
                </a:solidFill>
                <a:ea typeface="Arial Unicode MS" pitchFamily="34" charset="-122"/>
                <a:cs typeface="Arial Unicode MS" pitchFamily="34" charset="-122"/>
              </a:rPr>
              <a:t>G</a:t>
            </a:r>
            <a:r>
              <a:rPr lang="en-US" altLang="zh-CN" sz="1800" baseline="-25000" dirty="0" smtClean="0">
                <a:solidFill>
                  <a:srgbClr val="2525FF"/>
                </a:solidFill>
                <a:ea typeface="Arial Unicode MS" pitchFamily="34" charset="-122"/>
                <a:cs typeface="Arial Unicode MS" pitchFamily="34" charset="-122"/>
              </a:rPr>
              <a:t>s</a:t>
            </a:r>
            <a:r>
              <a:rPr lang="en-US" altLang="zh-CN" sz="1800" dirty="0" smtClean="0">
                <a:ea typeface="Arial Unicode MS" pitchFamily="34" charset="-122"/>
                <a:cs typeface="Arial Unicode MS" pitchFamily="34" charset="-122"/>
              </a:rPr>
              <a:t> if there exists a </a:t>
            </a:r>
            <a:r>
              <a:rPr lang="en-US" altLang="zh-CN" sz="1800" dirty="0" err="1" smtClean="0">
                <a:solidFill>
                  <a:srgbClr val="FF0000"/>
                </a:solidFill>
                <a:ea typeface="Arial Unicode MS" pitchFamily="34" charset="-122"/>
                <a:cs typeface="Arial Unicode MS" pitchFamily="34" charset="-122"/>
              </a:rPr>
              <a:t>bijective</a:t>
            </a:r>
            <a:r>
              <a:rPr lang="en-US" altLang="zh-CN" sz="1800" dirty="0" smtClean="0">
                <a:ea typeface="Arial Unicode MS" pitchFamily="34" charset="-122"/>
                <a:cs typeface="Arial Unicode MS" pitchFamily="34" charset="-122"/>
              </a:rPr>
              <a:t> </a:t>
            </a:r>
            <a:r>
              <a:rPr lang="en-US" altLang="zh-CN" sz="1800" dirty="0" smtClean="0">
                <a:solidFill>
                  <a:srgbClr val="FF0000"/>
                </a:solidFill>
                <a:ea typeface="Arial Unicode MS" pitchFamily="34" charset="-122"/>
                <a:cs typeface="Arial Unicode MS" pitchFamily="34" charset="-122"/>
              </a:rPr>
              <a:t>function</a:t>
            </a:r>
            <a:r>
              <a:rPr lang="en-US" altLang="zh-CN" sz="1800" dirty="0" smtClean="0">
                <a:ea typeface="Arial Unicode MS" pitchFamily="34" charset="-122"/>
                <a:cs typeface="Arial Unicode MS" pitchFamily="34" charset="-122"/>
              </a:rPr>
              <a:t> f: V</a:t>
            </a:r>
            <a:r>
              <a:rPr lang="en-US" altLang="zh-CN" sz="1800" baseline="-25000" dirty="0" smtClean="0">
                <a:ea typeface="Arial Unicode MS" pitchFamily="34" charset="-122"/>
                <a:cs typeface="Arial Unicode MS" pitchFamily="34" charset="-122"/>
              </a:rPr>
              <a:t>Q</a:t>
            </a:r>
            <a:r>
              <a:rPr lang="en-US" altLang="zh-CN" sz="1800" dirty="0" smtClean="0">
                <a:ea typeface="Arial Unicode MS" pitchFamily="34" charset="-122"/>
                <a:cs typeface="Arial Unicode MS" pitchFamily="34" charset="-122"/>
              </a:rPr>
              <a:t>→ V</a:t>
            </a:r>
            <a:r>
              <a:rPr lang="en-US" altLang="zh-CN" sz="1800" baseline="-25000" dirty="0" smtClean="0">
                <a:ea typeface="Arial Unicode MS" pitchFamily="34" charset="-122"/>
                <a:cs typeface="Arial Unicode MS" pitchFamily="34" charset="-122"/>
              </a:rPr>
              <a:t>Gs</a:t>
            </a:r>
            <a:r>
              <a:rPr lang="en-US" altLang="zh-CN" sz="1800" dirty="0" smtClean="0">
                <a:ea typeface="Arial Unicode MS" pitchFamily="34" charset="-122"/>
                <a:cs typeface="Arial Unicode MS" pitchFamily="34" charset="-122"/>
              </a:rPr>
              <a:t> such that </a:t>
            </a:r>
          </a:p>
          <a:p>
            <a:pPr lvl="2"/>
            <a:r>
              <a:rPr lang="en-US" altLang="zh-CN" dirty="0" smtClean="0">
                <a:ea typeface="Arial Unicode MS" pitchFamily="34" charset="-122"/>
                <a:cs typeface="Arial Unicode MS" pitchFamily="34" charset="-122"/>
              </a:rPr>
              <a:t>for </a:t>
            </a:r>
            <a:r>
              <a:rPr lang="en-US" altLang="zh-CN" dirty="0" smtClean="0">
                <a:solidFill>
                  <a:srgbClr val="FF0000"/>
                </a:solidFill>
                <a:ea typeface="Arial Unicode MS" pitchFamily="34" charset="-122"/>
                <a:cs typeface="Arial Unicode MS" pitchFamily="34" charset="-122"/>
              </a:rPr>
              <a:t>each</a:t>
            </a:r>
            <a:r>
              <a:rPr lang="en-US" altLang="zh-CN" dirty="0" smtClean="0">
                <a:ea typeface="Arial Unicode MS" pitchFamily="34" charset="-122"/>
                <a:cs typeface="Arial Unicode MS" pitchFamily="34" charset="-122"/>
              </a:rPr>
              <a:t> node u in Q, u and f(u) have the </a:t>
            </a:r>
            <a:r>
              <a:rPr lang="en-US" altLang="zh-CN" dirty="0" smtClean="0">
                <a:solidFill>
                  <a:srgbClr val="FF0000"/>
                </a:solidFill>
                <a:ea typeface="Arial Unicode MS" pitchFamily="34" charset="-122"/>
                <a:cs typeface="Arial Unicode MS" pitchFamily="34" charset="-122"/>
              </a:rPr>
              <a:t>same</a:t>
            </a:r>
            <a:r>
              <a:rPr lang="en-US" altLang="zh-CN" dirty="0" smtClean="0">
                <a:ea typeface="Arial Unicode MS" pitchFamily="34" charset="-122"/>
                <a:cs typeface="Arial Unicode MS" pitchFamily="34" charset="-122"/>
              </a:rPr>
              <a:t> label</a:t>
            </a:r>
          </a:p>
          <a:p>
            <a:pPr lvl="2"/>
            <a:r>
              <a:rPr lang="en-US" altLang="zh-CN" dirty="0" smtClean="0">
                <a:ea typeface="Arial Unicode MS" pitchFamily="34" charset="-122"/>
                <a:cs typeface="Arial Unicode MS" pitchFamily="34" charset="-122"/>
              </a:rPr>
              <a:t>An edge (u, u‘) in Q </a:t>
            </a:r>
            <a:r>
              <a:rPr lang="en-US" altLang="zh-CN" dirty="0" smtClean="0">
                <a:solidFill>
                  <a:srgbClr val="FF0000"/>
                </a:solidFill>
                <a:ea typeface="Arial Unicode MS" pitchFamily="34" charset="-122"/>
                <a:cs typeface="Arial Unicode MS" pitchFamily="34" charset="-122"/>
              </a:rPr>
              <a:t>if and only if</a:t>
            </a:r>
            <a:r>
              <a:rPr lang="en-US" altLang="zh-CN" dirty="0" smtClean="0">
                <a:ea typeface="Arial Unicode MS" pitchFamily="34" charset="-122"/>
                <a:cs typeface="Arial Unicode MS" pitchFamily="34" charset="-122"/>
              </a:rPr>
              <a:t> (f(u), f(u')) is an edge in G</a:t>
            </a:r>
            <a:r>
              <a:rPr lang="en-US" altLang="zh-CN" baseline="-25000" dirty="0" smtClean="0">
                <a:ea typeface="Arial Unicode MS" pitchFamily="34" charset="-122"/>
                <a:cs typeface="Arial Unicode MS" pitchFamily="34" charset="-122"/>
              </a:rPr>
              <a:t>s</a:t>
            </a:r>
          </a:p>
          <a:p>
            <a:pPr lvl="1"/>
            <a:r>
              <a:rPr lang="en-US" altLang="zh-CN" sz="1800" dirty="0" smtClean="0">
                <a:solidFill>
                  <a:srgbClr val="0066CC"/>
                </a:solidFill>
                <a:ea typeface="Arial Unicode MS" pitchFamily="34" charset="-122"/>
                <a:cs typeface="Arial Unicode MS" pitchFamily="34" charset="-122"/>
              </a:rPr>
              <a:t>Q</a:t>
            </a:r>
            <a:r>
              <a:rPr lang="en-US" altLang="zh-CN" sz="1800" dirty="0" smtClean="0">
                <a:ea typeface="Arial Unicode MS" pitchFamily="34" charset="-122"/>
                <a:cs typeface="Arial Unicode MS" pitchFamily="34" charset="-122"/>
              </a:rPr>
              <a:t> matches </a:t>
            </a:r>
            <a:r>
              <a:rPr lang="en-US" altLang="zh-CN" sz="1800" dirty="0" smtClean="0">
                <a:solidFill>
                  <a:srgbClr val="0066CC"/>
                </a:solidFill>
                <a:ea typeface="Arial Unicode MS" pitchFamily="34" charset="-122"/>
                <a:cs typeface="Arial Unicode MS" pitchFamily="34" charset="-122"/>
              </a:rPr>
              <a:t>G</a:t>
            </a:r>
            <a:r>
              <a:rPr lang="en-US" altLang="zh-CN" sz="1800" dirty="0" smtClean="0">
                <a:ea typeface="Arial Unicode MS" pitchFamily="34" charset="-122"/>
                <a:cs typeface="Arial Unicode MS" pitchFamily="34" charset="-122"/>
              </a:rPr>
              <a:t>, via </a:t>
            </a:r>
            <a:r>
              <a:rPr lang="en-US" altLang="zh-CN" sz="1800" dirty="0" err="1" smtClean="0">
                <a:ea typeface="Arial Unicode MS" pitchFamily="34" charset="-122"/>
                <a:cs typeface="Arial Unicode MS" pitchFamily="34" charset="-122"/>
              </a:rPr>
              <a:t>subgraph</a:t>
            </a:r>
            <a:r>
              <a:rPr lang="en-US" altLang="zh-CN" sz="1800" dirty="0" smtClean="0">
                <a:ea typeface="Arial Unicode MS" pitchFamily="34" charset="-122"/>
                <a:cs typeface="Arial Unicode MS" pitchFamily="34" charset="-122"/>
              </a:rPr>
              <a:t> </a:t>
            </a:r>
            <a:r>
              <a:rPr lang="en-US" altLang="zh-CN" sz="1800" dirty="0" err="1" smtClean="0">
                <a:ea typeface="Arial Unicode MS" pitchFamily="34" charset="-122"/>
                <a:cs typeface="Arial Unicode MS" pitchFamily="34" charset="-122"/>
              </a:rPr>
              <a:t>isomorphsim</a:t>
            </a:r>
            <a:r>
              <a:rPr lang="en-US" altLang="zh-CN" sz="1800" dirty="0" smtClean="0">
                <a:ea typeface="Arial Unicode MS" pitchFamily="34" charset="-122"/>
                <a:cs typeface="Arial Unicode MS" pitchFamily="34" charset="-122"/>
              </a:rPr>
              <a:t>, if there is such a </a:t>
            </a:r>
            <a:r>
              <a:rPr lang="en-US" altLang="zh-CN" sz="1800" dirty="0" err="1" smtClean="0">
                <a:ea typeface="Arial Unicode MS" pitchFamily="34" charset="-122"/>
                <a:cs typeface="Arial Unicode MS" pitchFamily="34" charset="-122"/>
              </a:rPr>
              <a:t>subraph</a:t>
            </a:r>
            <a:r>
              <a:rPr lang="en-US" altLang="zh-CN" sz="1800" dirty="0" smtClean="0">
                <a:ea typeface="Arial Unicode MS" pitchFamily="34" charset="-122"/>
                <a:cs typeface="Arial Unicode MS" pitchFamily="34" charset="-122"/>
              </a:rPr>
              <a:t> </a:t>
            </a:r>
            <a:r>
              <a:rPr lang="en-US" altLang="zh-CN" sz="1800" dirty="0" smtClean="0">
                <a:solidFill>
                  <a:srgbClr val="0066CC"/>
                </a:solidFill>
                <a:ea typeface="Arial Unicode MS" pitchFamily="34" charset="-122"/>
                <a:cs typeface="Arial Unicode MS" pitchFamily="34" charset="-122"/>
              </a:rPr>
              <a:t>Gs</a:t>
            </a:r>
          </a:p>
        </p:txBody>
      </p:sp>
    </p:spTree>
    <p:extLst>
      <p:ext uri="{BB962C8B-B14F-4D97-AF65-F5344CB8AC3E}">
        <p14:creationId xmlns:p14="http://schemas.microsoft.com/office/powerpoint/2010/main" xmlns="" val="34129288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(1) E.g., Strong Simulation</a:t>
            </a:r>
            <a:endParaRPr lang="en-US" altLang="zh-CN" b="1" dirty="0">
              <a:solidFill>
                <a:schemeClr val="tx1"/>
              </a:solidFill>
              <a:latin typeface="Arial Unicode MS" pitchFamily="34" charset="-122"/>
              <a:ea typeface="黑体" pitchFamily="49" charset="-122"/>
            </a:endParaRPr>
          </a:p>
        </p:txBody>
      </p:sp>
      <p:pic>
        <p:nvPicPr>
          <p:cNvPr id="10" name="Picture 2"/>
          <p:cNvPicPr>
            <a:picLocks noChangeAspect="1" noChangeArrowheads="1"/>
          </p:cNvPicPr>
          <p:nvPr/>
        </p:nvPicPr>
        <p:blipFill>
          <a:blip r:embed="rId2" cstate="print"/>
          <a:srcRect/>
          <a:stretch>
            <a:fillRect/>
          </a:stretch>
        </p:blipFill>
        <p:spPr bwMode="auto">
          <a:xfrm>
            <a:off x="579834" y="887908"/>
            <a:ext cx="7448550" cy="3405188"/>
          </a:xfrm>
          <a:prstGeom prst="rect">
            <a:avLst/>
          </a:prstGeom>
          <a:noFill/>
          <a:ln w="9525">
            <a:noFill/>
            <a:miter lim="800000"/>
            <a:headEnd/>
            <a:tailEnd/>
          </a:ln>
        </p:spPr>
      </p:pic>
      <p:pic>
        <p:nvPicPr>
          <p:cNvPr id="11" name="图片 6" descr="teamwork.jpg"/>
          <p:cNvPicPr>
            <a:picLocks noChangeAspect="1"/>
          </p:cNvPicPr>
          <p:nvPr/>
        </p:nvPicPr>
        <p:blipFill>
          <a:blip r:embed="rId3" cstate="print"/>
          <a:srcRect/>
          <a:stretch>
            <a:fillRect/>
          </a:stretch>
        </p:blipFill>
        <p:spPr bwMode="auto">
          <a:xfrm>
            <a:off x="251520" y="4401344"/>
            <a:ext cx="1524000" cy="1524000"/>
          </a:xfrm>
          <a:prstGeom prst="rect">
            <a:avLst/>
          </a:prstGeom>
          <a:noFill/>
          <a:ln w="9525">
            <a:noFill/>
            <a:miter lim="800000"/>
            <a:headEnd/>
            <a:tailEnd/>
          </a:ln>
        </p:spPr>
      </p:pic>
      <p:sp>
        <p:nvSpPr>
          <p:cNvPr id="12" name="TextBox 11"/>
          <p:cNvSpPr txBox="1"/>
          <p:nvPr/>
        </p:nvSpPr>
        <p:spPr>
          <a:xfrm>
            <a:off x="1923728" y="4407495"/>
            <a:ext cx="6824736"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en-US" sz="2400" dirty="0" smtClean="0"/>
              <a:t>Set up a team to develop a new software product </a:t>
            </a:r>
            <a:endParaRPr lang="en-US" sz="2400" dirty="0"/>
          </a:p>
        </p:txBody>
      </p:sp>
      <p:sp>
        <p:nvSpPr>
          <p:cNvPr id="13" name="TextBox 12"/>
          <p:cNvSpPr txBox="1"/>
          <p:nvPr/>
        </p:nvSpPr>
        <p:spPr>
          <a:xfrm>
            <a:off x="1907704" y="4941168"/>
            <a:ext cx="6824736" cy="83099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en-US" sz="2400" dirty="0" smtClean="0">
                <a:solidFill>
                  <a:srgbClr val="C00000"/>
                </a:solidFill>
              </a:rPr>
              <a:t>Strong simulation </a:t>
            </a:r>
            <a:r>
              <a:rPr lang="en-US" sz="2400" dirty="0" smtClean="0"/>
              <a:t>returns </a:t>
            </a:r>
            <a:r>
              <a:rPr lang="en-US" sz="2400" dirty="0" smtClean="0">
                <a:solidFill>
                  <a:srgbClr val="FF0000"/>
                </a:solidFill>
              </a:rPr>
              <a:t>F3, F4 and F5;</a:t>
            </a:r>
          </a:p>
          <a:p>
            <a:pPr>
              <a:defRPr/>
            </a:pPr>
            <a:r>
              <a:rPr lang="en-US" altLang="zh-CN" sz="2400" dirty="0" err="1" smtClean="0">
                <a:solidFill>
                  <a:srgbClr val="C00000"/>
                </a:solidFill>
              </a:rPr>
              <a:t>Subgraph</a:t>
            </a:r>
            <a:r>
              <a:rPr lang="en-US" altLang="zh-CN" sz="2400" dirty="0" smtClean="0">
                <a:solidFill>
                  <a:srgbClr val="C00000"/>
                </a:solidFill>
              </a:rPr>
              <a:t> isomorphism </a:t>
            </a:r>
            <a:r>
              <a:rPr lang="en-US" altLang="zh-CN" sz="2400" dirty="0" smtClean="0"/>
              <a:t>returns </a:t>
            </a:r>
            <a:r>
              <a:rPr lang="en-US" altLang="zh-CN" sz="2400" dirty="0" smtClean="0">
                <a:solidFill>
                  <a:srgbClr val="FF0000"/>
                </a:solidFill>
              </a:rPr>
              <a:t>empty!</a:t>
            </a:r>
            <a:endParaRPr lang="en-US" sz="2400" dirty="0">
              <a:solidFill>
                <a:srgbClr val="FF0000"/>
              </a:solidFill>
            </a:endParaRPr>
          </a:p>
        </p:txBody>
      </p:sp>
      <p:sp>
        <p:nvSpPr>
          <p:cNvPr id="14" name="Rectangle 14"/>
          <p:cNvSpPr txBox="1">
            <a:spLocks noChangeArrowheads="1"/>
          </p:cNvSpPr>
          <p:nvPr/>
        </p:nvSpPr>
        <p:spPr bwMode="auto">
          <a:xfrm>
            <a:off x="395536" y="6093296"/>
            <a:ext cx="8496944" cy="451445"/>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r>
              <a:rPr lang="en-US" altLang="zh-CN" sz="2000" b="1" i="1" dirty="0" err="1" smtClean="0">
                <a:solidFill>
                  <a:srgbClr val="FF0000"/>
                </a:solidFill>
              </a:rPr>
              <a:t>Subgraph</a:t>
            </a:r>
            <a:r>
              <a:rPr lang="en-US" altLang="zh-CN" sz="2000" b="1" i="1" dirty="0" smtClean="0">
                <a:solidFill>
                  <a:srgbClr val="FF0000"/>
                </a:solidFill>
              </a:rPr>
              <a:t> isomorphism is too strict for emerging applications!</a:t>
            </a:r>
            <a:endParaRPr lang="en-US" altLang="zh-CN" sz="2000" b="1" i="1" dirty="0">
              <a:solidFill>
                <a:srgbClr val="FF0000"/>
              </a:solidFill>
            </a:endParaRPr>
          </a:p>
        </p:txBody>
      </p:sp>
      <p:sp>
        <p:nvSpPr>
          <p:cNvPr id="9" name="灯片编号占位符 8"/>
          <p:cNvSpPr>
            <a:spLocks noGrp="1"/>
          </p:cNvSpPr>
          <p:nvPr>
            <p:ph type="sldNum" sz="quarter" idx="10"/>
          </p:nvPr>
        </p:nvSpPr>
        <p:spPr/>
        <p:txBody>
          <a:bodyPr/>
          <a:lstStyle/>
          <a:p>
            <a:pPr>
              <a:defRPr/>
            </a:pPr>
            <a:fld id="{3AD224E6-15A8-4E74-8987-281A30D56C8B}" type="slidenum">
              <a:rPr lang="zh-CN" altLang="en-US" smtClean="0"/>
              <a:pPr>
                <a:defRPr/>
              </a:pPr>
              <a:t>27</a:t>
            </a:fld>
            <a:endParaRPr lang="zh-CN" altLang="en-US" dirty="0"/>
          </a:p>
        </p:txBody>
      </p:sp>
    </p:spTree>
    <p:extLst>
      <p:ext uri="{BB962C8B-B14F-4D97-AF65-F5344CB8AC3E}">
        <p14:creationId xmlns:p14="http://schemas.microsoft.com/office/powerpoint/2010/main" xmlns="" val="75209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C:\Users\SkyHeart\Desktop\TO.eps"/>
          <p:cNvPicPr>
            <a:picLocks noChangeAspect="1" noChangeArrowheads="1"/>
          </p:cNvPicPr>
          <p:nvPr/>
        </p:nvPicPr>
        <p:blipFill>
          <a:blip r:embed="rId2" cstate="print"/>
          <a:srcRect/>
          <a:stretch>
            <a:fillRect/>
          </a:stretch>
        </p:blipFill>
        <p:spPr bwMode="auto">
          <a:xfrm>
            <a:off x="71406" y="-38083"/>
            <a:ext cx="4811712" cy="5895975"/>
          </a:xfrm>
          <a:prstGeom prst="rect">
            <a:avLst/>
          </a:prstGeom>
          <a:noFill/>
          <a:ln w="9525">
            <a:noFill/>
            <a:miter lim="800000"/>
            <a:headEnd/>
            <a:tailEnd/>
          </a:ln>
        </p:spPr>
      </p:pic>
      <p:sp>
        <p:nvSpPr>
          <p:cNvPr id="7" name="矩形 6"/>
          <p:cNvSpPr>
            <a:spLocks noChangeArrowheads="1"/>
          </p:cNvSpPr>
          <p:nvPr/>
        </p:nvSpPr>
        <p:spPr bwMode="auto">
          <a:xfrm>
            <a:off x="142844" y="4841892"/>
            <a:ext cx="9001156" cy="646331"/>
          </a:xfrm>
          <a:prstGeom prst="rect">
            <a:avLst/>
          </a:prstGeom>
          <a:noFill/>
          <a:ln w="9525">
            <a:noFill/>
            <a:miter lim="800000"/>
            <a:headEnd/>
            <a:tailEnd/>
          </a:ln>
        </p:spPr>
        <p:txBody>
          <a:bodyPr wrap="square">
            <a:spAutoFit/>
          </a:bodyPr>
          <a:lstStyle/>
          <a:p>
            <a:r>
              <a:rPr lang="en-US" altLang="zh-CN" b="1" dirty="0">
                <a:solidFill>
                  <a:srgbClr val="FF0000"/>
                </a:solidFill>
                <a:latin typeface="Arial Black" pitchFamily="34" charset="0"/>
              </a:rPr>
              <a:t>“</a:t>
            </a:r>
            <a:r>
              <a:rPr lang="en-US" altLang="zh-CN" dirty="0">
                <a:solidFill>
                  <a:srgbClr val="FF0000"/>
                </a:solidFill>
                <a:latin typeface="Arial Black" pitchFamily="34" charset="0"/>
              </a:rPr>
              <a:t>Those who were trained to fly didn’t know the others. One group of people did not know the other group.”  (</a:t>
            </a:r>
            <a:r>
              <a:rPr lang="en-US" altLang="zh-CN" dirty="0">
                <a:solidFill>
                  <a:schemeClr val="accent2"/>
                </a:solidFill>
                <a:latin typeface="Arial Black" pitchFamily="34" charset="0"/>
              </a:rPr>
              <a:t>Osama Bin Laden, 2001</a:t>
            </a:r>
            <a:r>
              <a:rPr lang="en-US" altLang="zh-CN" dirty="0">
                <a:solidFill>
                  <a:srgbClr val="FF0000"/>
                </a:solidFill>
                <a:latin typeface="Arial Black" pitchFamily="34" charset="0"/>
              </a:rPr>
              <a:t>)</a:t>
            </a:r>
          </a:p>
        </p:txBody>
      </p:sp>
      <p:pic>
        <p:nvPicPr>
          <p:cNvPr id="8" name="图片 7" descr="osama-bin-laden.jpg"/>
          <p:cNvPicPr>
            <a:picLocks noChangeAspect="1"/>
          </p:cNvPicPr>
          <p:nvPr/>
        </p:nvPicPr>
        <p:blipFill>
          <a:blip r:embed="rId3" cstate="print"/>
          <a:srcRect/>
          <a:stretch>
            <a:fillRect/>
          </a:stretch>
        </p:blipFill>
        <p:spPr bwMode="auto">
          <a:xfrm>
            <a:off x="6143636" y="2285992"/>
            <a:ext cx="1440160" cy="1573467"/>
          </a:xfrm>
          <a:prstGeom prst="rect">
            <a:avLst/>
          </a:prstGeom>
          <a:noFill/>
          <a:ln w="9525">
            <a:noFill/>
            <a:miter lim="800000"/>
            <a:headEnd/>
            <a:tailEnd/>
          </a:ln>
        </p:spPr>
      </p:pic>
      <p:sp>
        <p:nvSpPr>
          <p:cNvPr id="9" name="云形标注 8"/>
          <p:cNvSpPr/>
          <p:nvPr/>
        </p:nvSpPr>
        <p:spPr>
          <a:xfrm rot="444174">
            <a:off x="5503748" y="1823453"/>
            <a:ext cx="2959199" cy="2456611"/>
          </a:xfrm>
          <a:prstGeom prst="cloudCallout">
            <a:avLst>
              <a:gd name="adj1" fmla="val -88355"/>
              <a:gd name="adj2" fmla="val 78134"/>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28</a:t>
            </a:fld>
            <a:endParaRPr lang="zh-CN" altLang="en-US" dirty="0"/>
          </a:p>
        </p:txBody>
      </p:sp>
      <p:sp>
        <p:nvSpPr>
          <p:cNvPr id="10" name="矩形 9"/>
          <p:cNvSpPr/>
          <p:nvPr/>
        </p:nvSpPr>
        <p:spPr>
          <a:xfrm>
            <a:off x="2714612" y="928670"/>
            <a:ext cx="3642857" cy="369332"/>
          </a:xfrm>
          <a:prstGeom prst="rect">
            <a:avLst/>
          </a:prstGeom>
        </p:spPr>
        <p:txBody>
          <a:bodyPr wrap="none">
            <a:spAutoFit/>
          </a:bodyPr>
          <a:lstStyle/>
          <a:p>
            <a:r>
              <a:rPr lang="en-US" altLang="zh-CN" b="1" dirty="0" smtClean="0">
                <a:solidFill>
                  <a:srgbClr val="C00000"/>
                </a:solidFill>
                <a:ea typeface="黑体" pitchFamily="49" charset="-122"/>
              </a:rPr>
              <a:t>Terrorist Collaboration Network</a:t>
            </a:r>
            <a:endParaRPr lang="zh-CN" altLang="en-US" dirty="0"/>
          </a:p>
        </p:txBody>
      </p:sp>
      <p:sp>
        <p:nvSpPr>
          <p:cNvPr id="12" name="矩形 11"/>
          <p:cNvSpPr/>
          <p:nvPr/>
        </p:nvSpPr>
        <p:spPr>
          <a:xfrm>
            <a:off x="214282" y="5643578"/>
            <a:ext cx="8715436" cy="1077218"/>
          </a:xfrm>
          <a:prstGeom prst="rect">
            <a:avLst/>
          </a:prstGeom>
          <a:solidFill>
            <a:schemeClr val="accent5"/>
          </a:solidFill>
        </p:spPr>
        <p:txBody>
          <a:bodyPr wrap="square">
            <a:spAutoFit/>
          </a:bodyPr>
          <a:lstStyle/>
          <a:p>
            <a:pPr algn="just"/>
            <a:r>
              <a:rPr lang="en-US" sz="1600" b="1" dirty="0" smtClean="0">
                <a:solidFill>
                  <a:srgbClr val="FF0000"/>
                </a:solidFill>
              </a:rPr>
              <a:t>Build upon</a:t>
            </a:r>
            <a:r>
              <a:rPr lang="en-US" sz="1600" dirty="0" smtClean="0">
                <a:solidFill>
                  <a:srgbClr val="FF0000"/>
                </a:solidFill>
              </a:rPr>
              <a:t> </a:t>
            </a:r>
            <a:r>
              <a:rPr lang="en-US" sz="1600" b="1" dirty="0" smtClean="0">
                <a:solidFill>
                  <a:srgbClr val="FF0000"/>
                </a:solidFill>
              </a:rPr>
              <a:t>(revised) </a:t>
            </a:r>
            <a:r>
              <a:rPr lang="en-US" altLang="zh-CN" sz="1600" b="1" dirty="0" smtClean="0">
                <a:solidFill>
                  <a:srgbClr val="FF0000"/>
                </a:solidFill>
              </a:rPr>
              <a:t>strong </a:t>
            </a:r>
            <a:r>
              <a:rPr lang="en-US" sz="1600" b="1" dirty="0" smtClean="0">
                <a:solidFill>
                  <a:srgbClr val="FF0000"/>
                </a:solidFill>
              </a:rPr>
              <a:t>simulation to aid the detection of homegrown violent extremists (HVEs)</a:t>
            </a:r>
            <a:r>
              <a:rPr lang="en-US" sz="1600" dirty="0" smtClean="0">
                <a:solidFill>
                  <a:srgbClr val="FF0000"/>
                </a:solidFill>
              </a:rPr>
              <a:t> </a:t>
            </a:r>
            <a:r>
              <a:rPr lang="en-US" sz="1600" dirty="0" smtClean="0"/>
              <a:t>who seek to commit acts of terrorism in the United States and abroad, </a:t>
            </a:r>
            <a:r>
              <a:rPr lang="en-US" sz="1600" b="1" dirty="0" smtClean="0">
                <a:solidFill>
                  <a:srgbClr val="000099"/>
                </a:solidFill>
              </a:rPr>
              <a:t>Colorado State University, </a:t>
            </a:r>
            <a:r>
              <a:rPr lang="en-US" altLang="zh-CN" sz="1600" b="1" dirty="0" smtClean="0">
                <a:solidFill>
                  <a:srgbClr val="000099"/>
                </a:solidFill>
              </a:rPr>
              <a:t>Benjamin W. K. Hung, </a:t>
            </a:r>
            <a:r>
              <a:rPr lang="en-US" altLang="zh-CN" sz="1600" b="1" dirty="0" err="1" smtClean="0">
                <a:solidFill>
                  <a:srgbClr val="000099"/>
                </a:solidFill>
              </a:rPr>
              <a:t>Anura</a:t>
            </a:r>
            <a:r>
              <a:rPr lang="en-US" altLang="zh-CN" sz="1600" b="1" dirty="0" smtClean="0">
                <a:solidFill>
                  <a:srgbClr val="000099"/>
                </a:solidFill>
              </a:rPr>
              <a:t> P. </a:t>
            </a:r>
            <a:r>
              <a:rPr lang="en-US" altLang="zh-CN" sz="1600" b="1" dirty="0" err="1" smtClean="0">
                <a:solidFill>
                  <a:srgbClr val="000099"/>
                </a:solidFill>
              </a:rPr>
              <a:t>Jayasumana</a:t>
            </a:r>
            <a:r>
              <a:rPr lang="en-US" altLang="zh-CN" sz="1600" dirty="0" smtClean="0"/>
              <a:t>: Investigative simulation: Towards utilizing graph pattern matching for investigative search. ASONAM 2016.</a:t>
            </a:r>
            <a:endParaRPr lang="zh-CN" altLang="en-US" sz="1600" dirty="0"/>
          </a:p>
        </p:txBody>
      </p:sp>
      <p:sp>
        <p:nvSpPr>
          <p:cNvPr id="14" name="标题 1"/>
          <p:cNvSpPr>
            <a:spLocks noGrp="1"/>
          </p:cNvSpPr>
          <p:nvPr>
            <p:ph type="title"/>
          </p:nvPr>
        </p:nvSpPr>
        <p:spPr>
          <a:xfrm>
            <a:off x="285720" y="71414"/>
            <a:ext cx="8358246" cy="796908"/>
          </a:xfrm>
        </p:spPr>
        <p:txBody>
          <a:bodyPr/>
          <a:lstStyle/>
          <a:p>
            <a:r>
              <a:rPr lang="en-US" altLang="zh-CN" b="1" dirty="0" smtClean="0">
                <a:solidFill>
                  <a:schemeClr val="tx1"/>
                </a:solidFill>
                <a:ea typeface="黑体" pitchFamily="49" charset="-122"/>
              </a:rPr>
              <a:t>(1) E.g., Strong Simulation</a:t>
            </a:r>
            <a:endParaRPr lang="en-US" altLang="zh-CN" b="1" dirty="0">
              <a:solidFill>
                <a:schemeClr val="tx1"/>
              </a:solidFill>
              <a:latin typeface="Arial Unicode MS" pitchFamily="34"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2" cstate="print"/>
          <a:srcRect/>
          <a:stretch>
            <a:fillRect/>
          </a:stretch>
        </p:blipFill>
        <p:spPr bwMode="auto">
          <a:xfrm>
            <a:off x="679648" y="2597224"/>
            <a:ext cx="7848600" cy="1447800"/>
          </a:xfrm>
          <a:prstGeom prst="rect">
            <a:avLst/>
          </a:prstGeom>
          <a:noFill/>
          <a:ln w="9525">
            <a:noFill/>
            <a:miter lim="800000"/>
            <a:headEnd/>
            <a:tailEnd/>
          </a:ln>
        </p:spPr>
      </p:pic>
      <p:pic>
        <p:nvPicPr>
          <p:cNvPr id="26" name="Picture 2"/>
          <p:cNvPicPr>
            <a:picLocks noChangeAspect="1" noChangeArrowheads="1"/>
          </p:cNvPicPr>
          <p:nvPr/>
        </p:nvPicPr>
        <p:blipFill>
          <a:blip r:embed="rId3" cstate="print"/>
          <a:srcRect/>
          <a:stretch>
            <a:fillRect/>
          </a:stretch>
        </p:blipFill>
        <p:spPr bwMode="auto">
          <a:xfrm>
            <a:off x="1765498" y="4093815"/>
            <a:ext cx="5543550" cy="1495425"/>
          </a:xfrm>
          <a:prstGeom prst="rect">
            <a:avLst/>
          </a:prstGeom>
          <a:noFill/>
          <a:ln w="9525">
            <a:noFill/>
            <a:miter lim="800000"/>
            <a:headEnd/>
            <a:tailEnd/>
          </a:ln>
        </p:spPr>
      </p:pic>
      <p:sp>
        <p:nvSpPr>
          <p:cNvPr id="14" name="Rectangle 14"/>
          <p:cNvSpPr txBox="1">
            <a:spLocks noChangeArrowheads="1"/>
          </p:cNvSpPr>
          <p:nvPr/>
        </p:nvSpPr>
        <p:spPr bwMode="auto">
          <a:xfrm>
            <a:off x="251520" y="6001891"/>
            <a:ext cx="8640960" cy="451445"/>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eaLnBrk="1" hangingPunct="1">
              <a:defRPr/>
            </a:pPr>
            <a:r>
              <a:rPr lang="en-US" altLang="zh-CN" sz="2400" dirty="0" smtClean="0">
                <a:solidFill>
                  <a:srgbClr val="FF0000"/>
                </a:solidFill>
                <a:latin typeface="Arial Unicode MS" pitchFamily="34" charset="-122"/>
                <a:ea typeface="Arial Unicode MS" pitchFamily="34" charset="-122"/>
                <a:cs typeface="Arial Unicode MS" pitchFamily="34" charset="-122"/>
              </a:rPr>
              <a:t>Preserve 70-80% </a:t>
            </a:r>
            <a:r>
              <a:rPr lang="en-US" altLang="zh-CN" sz="2400" dirty="0" err="1" smtClean="0">
                <a:solidFill>
                  <a:srgbClr val="FF0000"/>
                </a:solidFill>
                <a:latin typeface="Arial Unicode MS" pitchFamily="34" charset="-122"/>
                <a:ea typeface="Arial Unicode MS" pitchFamily="34" charset="-122"/>
                <a:cs typeface="Arial Unicode MS" pitchFamily="34" charset="-122"/>
              </a:rPr>
              <a:t>subgraph</a:t>
            </a:r>
            <a:r>
              <a:rPr lang="en-US" altLang="zh-CN" sz="2400" dirty="0" smtClean="0">
                <a:solidFill>
                  <a:srgbClr val="FF0000"/>
                </a:solidFill>
                <a:latin typeface="Arial Unicode MS" pitchFamily="34" charset="-122"/>
                <a:ea typeface="Arial Unicode MS" pitchFamily="34" charset="-122"/>
                <a:cs typeface="Arial Unicode MS" pitchFamily="34" charset="-122"/>
              </a:rPr>
              <a:t> isomorphism &amp; 100</a:t>
            </a:r>
            <a:r>
              <a:rPr lang="zh-CN" altLang="en-US" sz="2400" dirty="0" smtClean="0">
                <a:solidFill>
                  <a:srgbClr val="FF0000"/>
                </a:solidFill>
                <a:latin typeface="Arial Unicode MS" pitchFamily="34" charset="-122"/>
                <a:ea typeface="Arial Unicode MS" pitchFamily="34" charset="-122"/>
                <a:cs typeface="Arial Unicode MS" pitchFamily="34" charset="-122"/>
              </a:rPr>
              <a:t> </a:t>
            </a:r>
            <a:r>
              <a:rPr lang="en-US" altLang="zh-CN" sz="2400" dirty="0" smtClean="0">
                <a:solidFill>
                  <a:srgbClr val="FF0000"/>
                </a:solidFill>
                <a:latin typeface="Arial Unicode MS" pitchFamily="34" charset="-122"/>
                <a:ea typeface="Arial Unicode MS" pitchFamily="34" charset="-122"/>
                <a:cs typeface="Arial Unicode MS" pitchFamily="34" charset="-122"/>
              </a:rPr>
              <a:t>times faster!</a:t>
            </a:r>
            <a:endParaRPr lang="zh-CN" altLang="en-US" sz="2400" dirty="0" smtClean="0">
              <a:solidFill>
                <a:srgbClr val="FF0000"/>
              </a:solidFill>
              <a:latin typeface="Arial Unicode MS" pitchFamily="34" charset="-122"/>
              <a:ea typeface="Arial Unicode MS" pitchFamily="34" charset="-122"/>
              <a:cs typeface="Arial Unicode MS" pitchFamily="34" charset="-122"/>
            </a:endParaRPr>
          </a:p>
        </p:txBody>
      </p:sp>
      <p:sp>
        <p:nvSpPr>
          <p:cNvPr id="15" name="灯片编号占位符 14"/>
          <p:cNvSpPr>
            <a:spLocks noGrp="1"/>
          </p:cNvSpPr>
          <p:nvPr>
            <p:ph type="sldNum" sz="quarter" idx="10"/>
          </p:nvPr>
        </p:nvSpPr>
        <p:spPr/>
        <p:txBody>
          <a:bodyPr/>
          <a:lstStyle/>
          <a:p>
            <a:pPr>
              <a:defRPr/>
            </a:pPr>
            <a:fld id="{3AD224E6-15A8-4E74-8987-281A30D56C8B}" type="slidenum">
              <a:rPr lang="zh-CN" altLang="en-US" smtClean="0"/>
              <a:pPr>
                <a:defRPr/>
              </a:pPr>
              <a:t>29</a:t>
            </a:fld>
            <a:endParaRPr lang="zh-CN" altLang="en-US" dirty="0"/>
          </a:p>
        </p:txBody>
      </p:sp>
      <p:sp>
        <p:nvSpPr>
          <p:cNvPr id="17" name="TextBox 7"/>
          <p:cNvSpPr txBox="1">
            <a:spLocks noChangeArrowheads="1"/>
          </p:cNvSpPr>
          <p:nvPr/>
        </p:nvSpPr>
        <p:spPr bwMode="auto">
          <a:xfrm>
            <a:off x="281186" y="1124744"/>
            <a:ext cx="2172069" cy="1138773"/>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en-US" altLang="zh-CN" sz="2000" dirty="0" err="1">
                <a:solidFill>
                  <a:srgbClr val="4414BC"/>
                </a:solidFill>
                <a:latin typeface="Arial Unicode MS" pitchFamily="34" charset="-122"/>
                <a:ea typeface="Arial Unicode MS" pitchFamily="34" charset="-122"/>
                <a:cs typeface="Arial Unicode MS" pitchFamily="34" charset="-122"/>
              </a:rPr>
              <a:t>Subgraph</a:t>
            </a:r>
            <a:endParaRPr lang="en-US" altLang="zh-CN" sz="2000" dirty="0">
              <a:solidFill>
                <a:srgbClr val="4414BC"/>
              </a:solidFill>
              <a:latin typeface="Arial Unicode MS" pitchFamily="34" charset="-122"/>
              <a:ea typeface="Arial Unicode MS" pitchFamily="34" charset="-122"/>
              <a:cs typeface="Arial Unicode MS" pitchFamily="34" charset="-122"/>
            </a:endParaRPr>
          </a:p>
          <a:p>
            <a:pPr marL="742950" indent="-285750" algn="ctr" eaLnBrk="0" hangingPunct="0">
              <a:spcBef>
                <a:spcPct val="20000"/>
              </a:spcBef>
            </a:pPr>
            <a:r>
              <a:rPr lang="en-US" altLang="zh-CN" sz="2000" dirty="0" smtClean="0">
                <a:solidFill>
                  <a:srgbClr val="4414BC"/>
                </a:solidFill>
                <a:latin typeface="Arial Unicode MS" pitchFamily="34" charset="-122"/>
                <a:ea typeface="Arial Unicode MS" pitchFamily="34" charset="-122"/>
                <a:cs typeface="Arial Unicode MS" pitchFamily="34" charset="-122"/>
              </a:rPr>
              <a:t>Isomorphism</a:t>
            </a:r>
          </a:p>
          <a:p>
            <a:pPr marL="742950" indent="-285750" algn="ctr" eaLnBrk="0" hangingPunct="0">
              <a:spcBef>
                <a:spcPct val="20000"/>
              </a:spcBef>
            </a:pPr>
            <a:r>
              <a:rPr lang="en-US" altLang="zh-CN" sz="2000" dirty="0" smtClean="0">
                <a:solidFill>
                  <a:srgbClr val="4414BC"/>
                </a:solidFill>
                <a:latin typeface="Arial Unicode MS" pitchFamily="34" charset="-122"/>
                <a:ea typeface="Arial Unicode MS" pitchFamily="34" charset="-122"/>
                <a:cs typeface="Arial Unicode MS" pitchFamily="34" charset="-122"/>
              </a:rPr>
              <a:t>(</a:t>
            </a:r>
            <a:r>
              <a:rPr lang="en-US" altLang="zh-CN" sz="2000" dirty="0" smtClean="0">
                <a:solidFill>
                  <a:srgbClr val="FF0000"/>
                </a:solidFill>
                <a:latin typeface="Arial Unicode MS" pitchFamily="34" charset="-122"/>
                <a:ea typeface="Arial Unicode MS" pitchFamily="34" charset="-122"/>
                <a:cs typeface="Arial Unicode MS" pitchFamily="34" charset="-122"/>
              </a:rPr>
              <a:t>NP-Complete</a:t>
            </a:r>
            <a:r>
              <a:rPr lang="en-US" altLang="zh-CN" sz="2000" dirty="0" smtClean="0">
                <a:solidFill>
                  <a:srgbClr val="4414BC"/>
                </a:solidFill>
                <a:latin typeface="Arial Unicode MS" pitchFamily="34" charset="-122"/>
                <a:ea typeface="Arial Unicode MS" pitchFamily="34" charset="-122"/>
                <a:cs typeface="Arial Unicode MS" pitchFamily="34" charset="-122"/>
              </a:rPr>
              <a:t>)</a:t>
            </a:r>
            <a:endParaRPr lang="zh-CN" altLang="en-US" sz="2000" dirty="0" smtClean="0">
              <a:solidFill>
                <a:srgbClr val="4414BC"/>
              </a:solidFill>
              <a:latin typeface="Arial Unicode MS" pitchFamily="34" charset="-122"/>
              <a:ea typeface="Arial Unicode MS" pitchFamily="34" charset="-122"/>
              <a:cs typeface="Arial Unicode MS" pitchFamily="34" charset="-122"/>
            </a:endParaRPr>
          </a:p>
        </p:txBody>
      </p:sp>
      <p:sp>
        <p:nvSpPr>
          <p:cNvPr id="27" name="TextBox 8"/>
          <p:cNvSpPr txBox="1">
            <a:spLocks noChangeArrowheads="1"/>
          </p:cNvSpPr>
          <p:nvPr/>
        </p:nvSpPr>
        <p:spPr bwMode="auto">
          <a:xfrm>
            <a:off x="2675136" y="1124744"/>
            <a:ext cx="1660525" cy="769937"/>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en-US" altLang="zh-CN" sz="2000">
                <a:solidFill>
                  <a:srgbClr val="FF0000"/>
                </a:solidFill>
                <a:latin typeface="Arial Unicode MS" pitchFamily="34" charset="-122"/>
                <a:ea typeface="Arial Unicode MS" pitchFamily="34" charset="-122"/>
                <a:cs typeface="Arial Unicode MS" pitchFamily="34" charset="-122"/>
              </a:rPr>
              <a:t>Strong </a:t>
            </a:r>
          </a:p>
          <a:p>
            <a:pPr marL="742950" indent="-285750" algn="ctr" eaLnBrk="0" hangingPunct="0">
              <a:spcBef>
                <a:spcPct val="20000"/>
              </a:spcBef>
            </a:pPr>
            <a:r>
              <a:rPr lang="en-US" altLang="zh-CN" sz="2000">
                <a:solidFill>
                  <a:srgbClr val="FF0000"/>
                </a:solidFill>
                <a:latin typeface="Arial Unicode MS" pitchFamily="34" charset="-122"/>
                <a:ea typeface="Arial Unicode MS" pitchFamily="34" charset="-122"/>
                <a:cs typeface="Arial Unicode MS" pitchFamily="34" charset="-122"/>
              </a:rPr>
              <a:t>Simulation</a:t>
            </a:r>
          </a:p>
        </p:txBody>
      </p:sp>
      <p:sp>
        <p:nvSpPr>
          <p:cNvPr id="28" name="TextBox 9"/>
          <p:cNvSpPr txBox="1">
            <a:spLocks noChangeArrowheads="1"/>
          </p:cNvSpPr>
          <p:nvPr/>
        </p:nvSpPr>
        <p:spPr bwMode="auto">
          <a:xfrm>
            <a:off x="4943673" y="1124744"/>
            <a:ext cx="1660525" cy="769937"/>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en-US" altLang="zh-CN" sz="2000">
                <a:solidFill>
                  <a:srgbClr val="C00000"/>
                </a:solidFill>
                <a:latin typeface="Arial Unicode MS" pitchFamily="34" charset="-122"/>
                <a:ea typeface="Arial Unicode MS" pitchFamily="34" charset="-122"/>
                <a:cs typeface="Arial Unicode MS" pitchFamily="34" charset="-122"/>
              </a:rPr>
              <a:t>Dual </a:t>
            </a:r>
          </a:p>
          <a:p>
            <a:pPr marL="742950" indent="-285750" algn="ctr" eaLnBrk="0" hangingPunct="0">
              <a:spcBef>
                <a:spcPct val="20000"/>
              </a:spcBef>
            </a:pPr>
            <a:r>
              <a:rPr lang="en-US" altLang="zh-CN" sz="2000">
                <a:solidFill>
                  <a:srgbClr val="C00000"/>
                </a:solidFill>
                <a:latin typeface="Arial Unicode MS" pitchFamily="34" charset="-122"/>
                <a:ea typeface="Arial Unicode MS" pitchFamily="34" charset="-122"/>
                <a:cs typeface="Arial Unicode MS" pitchFamily="34" charset="-122"/>
              </a:rPr>
              <a:t>Simulation</a:t>
            </a:r>
          </a:p>
        </p:txBody>
      </p:sp>
      <p:sp>
        <p:nvSpPr>
          <p:cNvPr id="29" name="TextBox 10"/>
          <p:cNvSpPr txBox="1">
            <a:spLocks noChangeArrowheads="1"/>
          </p:cNvSpPr>
          <p:nvPr/>
        </p:nvSpPr>
        <p:spPr bwMode="auto">
          <a:xfrm>
            <a:off x="6943923" y="1124744"/>
            <a:ext cx="1660711" cy="1138773"/>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en-US" altLang="zh-CN" sz="2000" dirty="0">
                <a:solidFill>
                  <a:srgbClr val="00B050"/>
                </a:solidFill>
                <a:latin typeface="Arial Unicode MS" pitchFamily="34" charset="-122"/>
                <a:ea typeface="Arial Unicode MS" pitchFamily="34" charset="-122"/>
                <a:cs typeface="Arial Unicode MS" pitchFamily="34" charset="-122"/>
              </a:rPr>
              <a:t>Graph</a:t>
            </a:r>
          </a:p>
          <a:p>
            <a:pPr marL="742950" indent="-285750" algn="ctr" eaLnBrk="0" hangingPunct="0">
              <a:spcBef>
                <a:spcPct val="20000"/>
              </a:spcBef>
            </a:pPr>
            <a:r>
              <a:rPr lang="en-US" altLang="zh-CN" sz="2000" dirty="0" smtClean="0">
                <a:solidFill>
                  <a:srgbClr val="00B050"/>
                </a:solidFill>
                <a:latin typeface="Arial Unicode MS" pitchFamily="34" charset="-122"/>
                <a:ea typeface="Arial Unicode MS" pitchFamily="34" charset="-122"/>
                <a:cs typeface="Arial Unicode MS" pitchFamily="34" charset="-122"/>
              </a:rPr>
              <a:t>Simulation</a:t>
            </a:r>
          </a:p>
          <a:p>
            <a:pPr marL="742950" indent="-285750" algn="ctr" eaLnBrk="0" hangingPunct="0">
              <a:spcBef>
                <a:spcPct val="20000"/>
              </a:spcBef>
            </a:pPr>
            <a:r>
              <a:rPr lang="en-US" altLang="zh-CN" sz="2000" dirty="0" smtClean="0">
                <a:solidFill>
                  <a:srgbClr val="0000FF"/>
                </a:solidFill>
                <a:latin typeface="Rockwell" pitchFamily="18" charset="0"/>
                <a:ea typeface="黑体" pitchFamily="49" charset="-122"/>
              </a:rPr>
              <a:t>(</a:t>
            </a:r>
            <a:r>
              <a:rPr lang="en-US" altLang="zh-CN" sz="2000" dirty="0" smtClean="0">
                <a:solidFill>
                  <a:srgbClr val="FF0000"/>
                </a:solidFill>
                <a:latin typeface="Rockwell" pitchFamily="18" charset="0"/>
                <a:ea typeface="黑体" pitchFamily="49" charset="-122"/>
              </a:rPr>
              <a:t>O(n</a:t>
            </a:r>
            <a:r>
              <a:rPr lang="en-US" altLang="zh-CN" sz="2000" baseline="30000" dirty="0" smtClean="0">
                <a:solidFill>
                  <a:srgbClr val="FF0000"/>
                </a:solidFill>
                <a:latin typeface="Rockwell" pitchFamily="18" charset="0"/>
                <a:ea typeface="黑体" pitchFamily="49" charset="-122"/>
              </a:rPr>
              <a:t>3</a:t>
            </a:r>
            <a:r>
              <a:rPr lang="en-US" altLang="zh-CN" sz="2000" dirty="0" smtClean="0">
                <a:solidFill>
                  <a:srgbClr val="FF0000"/>
                </a:solidFill>
                <a:latin typeface="Rockwell" pitchFamily="18" charset="0"/>
                <a:ea typeface="黑体" pitchFamily="49" charset="-122"/>
              </a:rPr>
              <a:t>)</a:t>
            </a:r>
            <a:r>
              <a:rPr lang="en-US" altLang="zh-CN" sz="2000" dirty="0" smtClean="0">
                <a:solidFill>
                  <a:srgbClr val="0000FF"/>
                </a:solidFill>
                <a:latin typeface="Rockwell" pitchFamily="18" charset="0"/>
                <a:ea typeface="黑体" pitchFamily="49" charset="-122"/>
              </a:rPr>
              <a:t>)</a:t>
            </a:r>
          </a:p>
        </p:txBody>
      </p:sp>
      <p:sp>
        <p:nvSpPr>
          <p:cNvPr id="30" name="燕尾形 29"/>
          <p:cNvSpPr/>
          <p:nvPr/>
        </p:nvSpPr>
        <p:spPr>
          <a:xfrm>
            <a:off x="2317948" y="1267619"/>
            <a:ext cx="428625" cy="5000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1" name="燕尾形 30"/>
          <p:cNvSpPr/>
          <p:nvPr/>
        </p:nvSpPr>
        <p:spPr>
          <a:xfrm>
            <a:off x="4603948" y="1267619"/>
            <a:ext cx="428625" cy="5000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2" name="燕尾形 31"/>
          <p:cNvSpPr/>
          <p:nvPr/>
        </p:nvSpPr>
        <p:spPr>
          <a:xfrm>
            <a:off x="6818511" y="1267619"/>
            <a:ext cx="428625" cy="5000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0" name="标题 1"/>
          <p:cNvSpPr>
            <a:spLocks noGrp="1"/>
          </p:cNvSpPr>
          <p:nvPr>
            <p:ph type="title"/>
          </p:nvPr>
        </p:nvSpPr>
        <p:spPr>
          <a:xfrm>
            <a:off x="285720" y="71414"/>
            <a:ext cx="8358246" cy="796908"/>
          </a:xfrm>
        </p:spPr>
        <p:txBody>
          <a:bodyPr/>
          <a:lstStyle/>
          <a:p>
            <a:r>
              <a:rPr lang="en-US" altLang="zh-CN" b="1" dirty="0" smtClean="0">
                <a:solidFill>
                  <a:schemeClr val="tx1"/>
                </a:solidFill>
                <a:ea typeface="黑体" pitchFamily="49" charset="-122"/>
              </a:rPr>
              <a:t>(1) E.g., Strong Simulation</a:t>
            </a:r>
            <a:endParaRPr lang="en-US" altLang="zh-CN" b="1" dirty="0">
              <a:solidFill>
                <a:schemeClr val="tx1"/>
              </a:solidFill>
              <a:latin typeface="Arial Unicode MS" pitchFamily="34"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000108"/>
            <a:ext cx="8643998" cy="5429288"/>
          </a:xfrm>
        </p:spPr>
        <p:txBody>
          <a:bodyPr/>
          <a:lstStyle/>
          <a:p>
            <a:r>
              <a:rPr lang="en-US" altLang="zh-CN" sz="2400" dirty="0" smtClean="0"/>
              <a:t>On March 29, 2012,  </a:t>
            </a:r>
            <a:r>
              <a:rPr lang="en-US" altLang="zh-CN" sz="2400" b="1" dirty="0" smtClean="0"/>
              <a:t>the US Office of Science and Technology Policy</a:t>
            </a:r>
            <a:r>
              <a:rPr lang="en-US" altLang="zh-CN" sz="2400" dirty="0" smtClean="0"/>
              <a:t> announced the creation of a “</a:t>
            </a:r>
            <a:r>
              <a:rPr lang="en-US" altLang="zh-CN" sz="2400" dirty="0" smtClean="0">
                <a:solidFill>
                  <a:srgbClr val="FF0000"/>
                </a:solidFill>
              </a:rPr>
              <a:t>Big Data Research and Development Initiative</a:t>
            </a:r>
            <a:r>
              <a:rPr lang="en-US" altLang="zh-CN" sz="2400" dirty="0" smtClean="0"/>
              <a:t>” to a packed   auditorium at the American Association for the Advancement of Science – </a:t>
            </a:r>
            <a:r>
              <a:rPr lang="en-US" altLang="zh-CN" sz="2400" dirty="0" smtClean="0">
                <a:solidFill>
                  <a:srgbClr val="FF0000"/>
                </a:solidFill>
              </a:rPr>
              <a:t>200 million $ each year.</a:t>
            </a:r>
          </a:p>
          <a:p>
            <a:endParaRPr lang="en-US" altLang="zh-CN" sz="2800" dirty="0" smtClean="0">
              <a:solidFill>
                <a:srgbClr val="000099"/>
              </a:solidFill>
            </a:endParaRPr>
          </a:p>
          <a:p>
            <a:endParaRPr lang="en-US" altLang="zh-CN" sz="2400" dirty="0" smtClean="0">
              <a:solidFill>
                <a:srgbClr val="000099"/>
              </a:solidFill>
            </a:endParaRPr>
          </a:p>
          <a:p>
            <a:pPr>
              <a:spcBef>
                <a:spcPts val="1200"/>
              </a:spcBef>
            </a:pPr>
            <a:r>
              <a:rPr lang="en-US" altLang="zh-CN" sz="2400" dirty="0" smtClean="0">
                <a:ea typeface="Arial Unicode MS" pitchFamily="34" charset="-122"/>
                <a:cs typeface="Arial Unicode MS" pitchFamily="34" charset="-122"/>
              </a:rPr>
              <a:t>On the same day,  </a:t>
            </a:r>
            <a:r>
              <a:rPr lang="en-US" altLang="zh-CN" sz="2400" b="1" dirty="0" smtClean="0">
                <a:ea typeface="Arial Unicode MS" pitchFamily="34" charset="-122"/>
                <a:cs typeface="Arial Unicode MS" pitchFamily="34" charset="-122"/>
              </a:rPr>
              <a:t>the Ministry of</a:t>
            </a:r>
            <a:r>
              <a:rPr lang="en-US" sz="2400" b="1" dirty="0" smtClean="0">
                <a:ea typeface="Arial Unicode MS" pitchFamily="34" charset="-122"/>
                <a:cs typeface="Arial Unicode MS" pitchFamily="34" charset="-122"/>
              </a:rPr>
              <a:t> Science and Technology of China</a:t>
            </a:r>
            <a:r>
              <a:rPr lang="en-US" sz="2400" dirty="0" smtClean="0">
                <a:ea typeface="Arial Unicode MS" pitchFamily="34" charset="-122"/>
                <a:cs typeface="Arial Unicode MS" pitchFamily="34" charset="-122"/>
              </a:rPr>
              <a:t>  put  “</a:t>
            </a:r>
            <a:r>
              <a:rPr lang="en-US" sz="2400" dirty="0" smtClean="0">
                <a:solidFill>
                  <a:srgbClr val="FF0000"/>
                </a:solidFill>
                <a:ea typeface="Arial Unicode MS" pitchFamily="34" charset="-122"/>
                <a:cs typeface="Arial Unicode MS" pitchFamily="34" charset="-122"/>
              </a:rPr>
              <a:t>big data research</a:t>
            </a:r>
            <a:r>
              <a:rPr lang="en-US" sz="2400" dirty="0" smtClean="0">
                <a:ea typeface="Arial Unicode MS" pitchFamily="34" charset="-122"/>
                <a:cs typeface="Arial Unicode MS" pitchFamily="34" charset="-122"/>
              </a:rPr>
              <a:t>”</a:t>
            </a:r>
            <a:r>
              <a:rPr lang="zh-CN" altLang="zh-CN" sz="2400" dirty="0" smtClean="0">
                <a:ea typeface="Arial Unicode MS" pitchFamily="34" charset="-122"/>
                <a:cs typeface="Arial Unicode MS" pitchFamily="34" charset="-122"/>
              </a:rPr>
              <a:t> </a:t>
            </a:r>
            <a:r>
              <a:rPr lang="en-US" altLang="zh-CN" sz="2400" dirty="0" smtClean="0">
                <a:ea typeface="Arial Unicode MS" pitchFamily="34" charset="-122"/>
                <a:cs typeface="Arial Unicode MS" pitchFamily="34" charset="-122"/>
              </a:rPr>
              <a:t>in the first place of </a:t>
            </a:r>
            <a:r>
              <a:rPr lang="en-US" altLang="zh-CN" sz="2400" dirty="0" smtClean="0">
                <a:solidFill>
                  <a:srgbClr val="FF0000"/>
                </a:solidFill>
                <a:ea typeface="Arial Unicode MS" pitchFamily="34" charset="-122"/>
                <a:cs typeface="Arial Unicode MS" pitchFamily="34" charset="-122"/>
              </a:rPr>
              <a:t>“</a:t>
            </a:r>
            <a:r>
              <a:rPr lang="en-US" sz="2400" dirty="0" smtClean="0">
                <a:solidFill>
                  <a:srgbClr val="FF0000"/>
                </a:solidFill>
                <a:ea typeface="Arial Unicode MS" pitchFamily="34" charset="-122"/>
                <a:cs typeface="Arial Unicode MS" pitchFamily="34" charset="-122"/>
              </a:rPr>
              <a:t>12-5</a:t>
            </a:r>
            <a:r>
              <a:rPr lang="en-US" altLang="zh-CN" sz="2400" dirty="0" smtClean="0">
                <a:solidFill>
                  <a:srgbClr val="FF0000"/>
                </a:solidFill>
                <a:ea typeface="Arial Unicode MS" pitchFamily="34" charset="-122"/>
                <a:cs typeface="Arial Unicode MS" pitchFamily="34" charset="-122"/>
              </a:rPr>
              <a:t>”</a:t>
            </a:r>
            <a:r>
              <a:rPr lang="en-US" sz="2400" dirty="0" smtClean="0">
                <a:solidFill>
                  <a:srgbClr val="FF0000"/>
                </a:solidFill>
                <a:ea typeface="Arial Unicode MS" pitchFamily="34" charset="-122"/>
                <a:cs typeface="Arial Unicode MS" pitchFamily="34" charset="-122"/>
              </a:rPr>
              <a:t> National Science and Technology Plan </a:t>
            </a:r>
            <a:r>
              <a:rPr lang="en-US" altLang="zh-CN" sz="2400" dirty="0" smtClean="0">
                <a:solidFill>
                  <a:srgbClr val="FF0000"/>
                </a:solidFill>
                <a:ea typeface="Arial Unicode MS" pitchFamily="34" charset="-122"/>
                <a:cs typeface="Arial Unicode MS" pitchFamily="34" charset="-122"/>
              </a:rPr>
              <a:t>in the </a:t>
            </a:r>
            <a:r>
              <a:rPr lang="en-US" sz="2400" dirty="0" smtClean="0">
                <a:solidFill>
                  <a:srgbClr val="FF0000"/>
                </a:solidFill>
                <a:ea typeface="Arial Unicode MS" pitchFamily="34" charset="-122"/>
                <a:cs typeface="Arial Unicode MS" pitchFamily="34" charset="-122"/>
              </a:rPr>
              <a:t>information Technology Field  in 2013</a:t>
            </a:r>
            <a:endParaRPr lang="zh-CN" altLang="zh-CN" sz="2400" dirty="0" smtClean="0">
              <a:solidFill>
                <a:srgbClr val="FF0000"/>
              </a:solidFill>
              <a:ea typeface="Arial Unicode MS" pitchFamily="34" charset="-122"/>
              <a:cs typeface="Arial Unicode MS" pitchFamily="34"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3</a:t>
            </a:fld>
            <a:endParaRPr lang="en-US" altLang="zh-CN" sz="1200" b="1" dirty="0">
              <a:solidFill>
                <a:srgbClr val="898989"/>
              </a:solidFill>
              <a:latin typeface="Calibri" pitchFamily="34" charset="0"/>
            </a:endParaRPr>
          </a:p>
        </p:txBody>
      </p:sp>
      <p:pic>
        <p:nvPicPr>
          <p:cNvPr id="61442" name="Picture 2" descr="US-OfficeOfScienceAndTechnologyPolicy-Seal.svg"/>
          <p:cNvPicPr>
            <a:picLocks noChangeAspect="1" noChangeArrowheads="1"/>
          </p:cNvPicPr>
          <p:nvPr/>
        </p:nvPicPr>
        <p:blipFill>
          <a:blip r:embed="rId3"/>
          <a:srcRect/>
          <a:stretch>
            <a:fillRect/>
          </a:stretch>
        </p:blipFill>
        <p:spPr bwMode="auto">
          <a:xfrm>
            <a:off x="10572792" y="857232"/>
            <a:ext cx="1333500" cy="1333501"/>
          </a:xfrm>
          <a:prstGeom prst="rect">
            <a:avLst/>
          </a:prstGeom>
          <a:noFill/>
        </p:spPr>
      </p:pic>
      <p:pic>
        <p:nvPicPr>
          <p:cNvPr id="61443" name="Picture 3"/>
          <p:cNvPicPr>
            <a:picLocks noChangeAspect="1" noChangeArrowheads="1"/>
          </p:cNvPicPr>
          <p:nvPr/>
        </p:nvPicPr>
        <p:blipFill>
          <a:blip r:embed="rId4"/>
          <a:srcRect/>
          <a:stretch>
            <a:fillRect/>
          </a:stretch>
        </p:blipFill>
        <p:spPr bwMode="auto">
          <a:xfrm>
            <a:off x="1214414" y="5475273"/>
            <a:ext cx="7239020" cy="1239875"/>
          </a:xfrm>
          <a:prstGeom prst="rect">
            <a:avLst/>
          </a:prstGeom>
          <a:noFill/>
          <a:ln w="9525">
            <a:noFill/>
            <a:miter lim="800000"/>
            <a:headEnd/>
            <a:tailEnd/>
          </a:ln>
          <a:effectLst/>
        </p:spPr>
      </p:pic>
      <p:pic>
        <p:nvPicPr>
          <p:cNvPr id="61447" name="Picture 7" descr="See the source image"/>
          <p:cNvPicPr>
            <a:picLocks noChangeAspect="1" noChangeArrowheads="1"/>
          </p:cNvPicPr>
          <p:nvPr/>
        </p:nvPicPr>
        <p:blipFill>
          <a:blip r:embed="rId5"/>
          <a:srcRect/>
          <a:stretch>
            <a:fillRect/>
          </a:stretch>
        </p:blipFill>
        <p:spPr bwMode="auto">
          <a:xfrm>
            <a:off x="1428728" y="3000372"/>
            <a:ext cx="6667500" cy="876300"/>
          </a:xfrm>
          <a:prstGeom prst="rect">
            <a:avLst/>
          </a:prstGeom>
          <a:noFill/>
        </p:spPr>
      </p:pic>
      <p:sp>
        <p:nvSpPr>
          <p:cNvPr id="8" name="标题 7"/>
          <p:cNvSpPr>
            <a:spLocks noGrp="1"/>
          </p:cNvSpPr>
          <p:nvPr>
            <p:ph type="title"/>
          </p:nvPr>
        </p:nvSpPr>
        <p:spPr/>
        <p:txBody>
          <a:bodyPr/>
          <a:lstStyle/>
          <a:p>
            <a:r>
              <a:rPr lang="en-US" altLang="zh-CN" sz="4000" b="1" kern="1200" dirty="0" smtClean="0">
                <a:solidFill>
                  <a:schemeClr val="tx1"/>
                </a:solidFill>
                <a:latin typeface="Arial Unicode MS" pitchFamily="34" charset="-122"/>
                <a:ea typeface="黑体" pitchFamily="49" charset="-122"/>
                <a:sym typeface="黑体" panose="02010609060101010101" pitchFamily="49" charset="-122"/>
              </a:rPr>
              <a:t>Birth of</a:t>
            </a:r>
            <a:r>
              <a:rPr lang="zh-CN" altLang="en-US" b="1" kern="1200" dirty="0" smtClean="0">
                <a:solidFill>
                  <a:schemeClr val="tx1"/>
                </a:solidFill>
                <a:ea typeface="黑体" pitchFamily="49" charset="-122"/>
                <a:sym typeface="黑体" panose="02010609060101010101" pitchFamily="49" charset="-122"/>
              </a:rPr>
              <a:t>“</a:t>
            </a:r>
            <a:r>
              <a:rPr lang="en-US" altLang="zh-CN" b="1" kern="1200" dirty="0" smtClean="0">
                <a:solidFill>
                  <a:schemeClr val="tx1"/>
                </a:solidFill>
                <a:ea typeface="黑体" pitchFamily="49" charset="-122"/>
                <a:sym typeface="黑体" panose="02010609060101010101" pitchFamily="49" charset="-122"/>
              </a:rPr>
              <a:t>Big Data</a:t>
            </a:r>
            <a:r>
              <a:rPr lang="zh-CN" altLang="en-US" b="1" kern="1200" dirty="0" smtClean="0">
                <a:solidFill>
                  <a:schemeClr val="tx1"/>
                </a:solidFill>
                <a:ea typeface="黑体" pitchFamily="49" charset="-122"/>
                <a:sym typeface="黑体" panose="02010609060101010101" pitchFamily="49" charset="-122"/>
              </a:rPr>
              <a:t>”</a:t>
            </a:r>
            <a:endParaRPr lang="zh-CN" altLang="en-US" sz="40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30</a:t>
            </a:fld>
            <a:endParaRPr lang="zh-CN" altLang="en-US" dirty="0"/>
          </a:p>
        </p:txBody>
      </p:sp>
      <p:pic>
        <p:nvPicPr>
          <p:cNvPr id="10" name="图片 9" descr="beijingroad.png"/>
          <p:cNvPicPr>
            <a:picLocks noChangeAspect="1"/>
          </p:cNvPicPr>
          <p:nvPr/>
        </p:nvPicPr>
        <p:blipFill>
          <a:blip r:embed="rId2" cstate="print"/>
          <a:stretch>
            <a:fillRect/>
          </a:stretch>
        </p:blipFill>
        <p:spPr>
          <a:xfrm>
            <a:off x="179513" y="908720"/>
            <a:ext cx="8784976" cy="5472608"/>
          </a:xfrm>
          <a:prstGeom prst="rect">
            <a:avLst/>
          </a:prstGeom>
        </p:spPr>
      </p:pic>
      <p:sp>
        <p:nvSpPr>
          <p:cNvPr id="6" name="标题 1"/>
          <p:cNvSpPr>
            <a:spLocks noGrp="1"/>
          </p:cNvSpPr>
          <p:nvPr>
            <p:ph type="title"/>
          </p:nvPr>
        </p:nvSpPr>
        <p:spPr>
          <a:xfrm>
            <a:off x="285720" y="71414"/>
            <a:ext cx="8643998" cy="796908"/>
          </a:xfrm>
        </p:spPr>
        <p:txBody>
          <a:bodyPr/>
          <a:lstStyle/>
          <a:p>
            <a:r>
              <a:rPr lang="en-US" altLang="zh-CN" b="1" dirty="0" smtClean="0">
                <a:solidFill>
                  <a:schemeClr val="tx1"/>
                </a:solidFill>
                <a:ea typeface="黑体" pitchFamily="49" charset="-122"/>
              </a:rPr>
              <a:t>(2) E.g., Temporal Dense </a:t>
            </a:r>
            <a:r>
              <a:rPr lang="en-US" altLang="zh-CN" b="1" dirty="0" err="1" smtClean="0">
                <a:solidFill>
                  <a:schemeClr val="tx1"/>
                </a:solidFill>
                <a:ea typeface="黑体" pitchFamily="49" charset="-122"/>
              </a:rPr>
              <a:t>Subgraphs</a:t>
            </a:r>
            <a:endParaRPr lang="zh-CN" altLang="en-US" sz="4400" dirty="0">
              <a:solidFill>
                <a:schemeClr val="tx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643998" cy="796908"/>
          </a:xfrm>
        </p:spPr>
        <p:txBody>
          <a:bodyPr/>
          <a:lstStyle/>
          <a:p>
            <a:r>
              <a:rPr lang="en-US" altLang="zh-CN" b="1" dirty="0" smtClean="0">
                <a:solidFill>
                  <a:schemeClr val="tx1"/>
                </a:solidFill>
                <a:ea typeface="黑体" pitchFamily="49" charset="-122"/>
              </a:rPr>
              <a:t>(2) E.g., Temporal Dense </a:t>
            </a:r>
            <a:r>
              <a:rPr lang="en-US" altLang="zh-CN" b="1" dirty="0" err="1" smtClean="0">
                <a:solidFill>
                  <a:schemeClr val="tx1"/>
                </a:solidFill>
                <a:ea typeface="黑体" pitchFamily="49" charset="-122"/>
              </a:rPr>
              <a:t>Subgraphs</a:t>
            </a:r>
            <a:endParaRPr lang="zh-CN" altLang="en-US" sz="4400" dirty="0">
              <a:solidFill>
                <a:schemeClr val="tx1"/>
              </a:solidFill>
            </a:endParaRPr>
          </a:p>
        </p:txBody>
      </p:sp>
      <p:sp>
        <p:nvSpPr>
          <p:cNvPr id="3" name="内容占位符 2"/>
          <p:cNvSpPr>
            <a:spLocks noGrp="1"/>
          </p:cNvSpPr>
          <p:nvPr>
            <p:ph idx="1"/>
          </p:nvPr>
        </p:nvSpPr>
        <p:spPr>
          <a:xfrm>
            <a:off x="285720" y="856092"/>
            <a:ext cx="8858280" cy="5237204"/>
          </a:xfrm>
        </p:spPr>
        <p:txBody>
          <a:bodyPr/>
          <a:lstStyle/>
          <a:p>
            <a:r>
              <a:rPr lang="en-US" altLang="zh-CN" sz="2000" dirty="0" smtClean="0"/>
              <a:t>Filter-and-Verification methods:</a:t>
            </a:r>
          </a:p>
          <a:p>
            <a:endParaRPr lang="en-US" altLang="zh-CN" sz="2400" dirty="0" smtClean="0"/>
          </a:p>
          <a:p>
            <a:endParaRPr lang="en-US" altLang="zh-CN" sz="2400" dirty="0" smtClean="0"/>
          </a:p>
          <a:p>
            <a:pPr>
              <a:spcBef>
                <a:spcPts val="1200"/>
              </a:spcBef>
            </a:pPr>
            <a:r>
              <a:rPr lang="en-US" altLang="zh-CN" sz="2000" dirty="0" smtClean="0">
                <a:latin typeface="+mj-lt"/>
              </a:rPr>
              <a:t>Data Driven Query Approximation methods:</a:t>
            </a:r>
            <a:endParaRPr lang="zh-CN" altLang="en-US" sz="2000" dirty="0" smtClean="0">
              <a:latin typeface="+mj-lt"/>
            </a:endParaRPr>
          </a:p>
          <a:p>
            <a:pPr lvl="1"/>
            <a:r>
              <a:rPr lang="en-US" altLang="zh-CN" sz="2000" dirty="0" smtClean="0"/>
              <a:t>Choose k (a small constant, e.g., 10 or 15)</a:t>
            </a:r>
          </a:p>
          <a:p>
            <a:pPr lvl="1"/>
            <a:endParaRPr lang="en-US" altLang="zh-CN" sz="1800" dirty="0" smtClean="0"/>
          </a:p>
          <a:p>
            <a:pPr lvl="1"/>
            <a:endParaRPr lang="en-US" altLang="zh-CN" sz="1800" dirty="0" smtClean="0"/>
          </a:p>
          <a:p>
            <a:pPr lvl="1"/>
            <a:endParaRPr lang="en-US" altLang="zh-CN" sz="1800" dirty="0" smtClean="0"/>
          </a:p>
          <a:p>
            <a:pPr>
              <a:spcBef>
                <a:spcPts val="600"/>
              </a:spcBef>
            </a:pPr>
            <a:r>
              <a:rPr lang="en-US" altLang="zh-CN" sz="2000" dirty="0" smtClean="0"/>
              <a:t>Experimental results (with the state of the art solution </a:t>
            </a:r>
            <a:r>
              <a:rPr lang="en-US" altLang="zh-CN" sz="2400" baseline="30000" dirty="0" smtClean="0"/>
              <a:t>[</a:t>
            </a:r>
            <a:r>
              <a:rPr lang="en-US" altLang="zh-CN" sz="2400" baseline="30000" dirty="0" err="1" smtClean="0"/>
              <a:t>Bogdanov</a:t>
            </a:r>
            <a:r>
              <a:rPr lang="en-US" altLang="zh-CN" sz="2400" baseline="30000" dirty="0" smtClean="0"/>
              <a:t> et al. 2011]</a:t>
            </a:r>
            <a:r>
              <a:rPr lang="en-US" altLang="zh-CN" sz="1800" dirty="0" smtClean="0"/>
              <a:t>)</a:t>
            </a:r>
            <a:endParaRPr lang="en-US" altLang="zh-CN" sz="2600" dirty="0" smtClean="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31</a:t>
            </a:fld>
            <a:endParaRPr lang="zh-CN" altLang="en-US" dirty="0"/>
          </a:p>
        </p:txBody>
      </p:sp>
      <p:sp>
        <p:nvSpPr>
          <p:cNvPr id="6" name="矩形 5"/>
          <p:cNvSpPr/>
          <p:nvPr/>
        </p:nvSpPr>
        <p:spPr>
          <a:xfrm>
            <a:off x="0" y="5643578"/>
            <a:ext cx="9144000" cy="1169551"/>
          </a:xfrm>
          <a:prstGeom prst="rect">
            <a:avLst/>
          </a:prstGeom>
          <a:ln>
            <a:solidFill>
              <a:srgbClr val="000099"/>
            </a:solidFill>
          </a:ln>
        </p:spPr>
        <p:txBody>
          <a:bodyPr wrap="square">
            <a:spAutoFit/>
          </a:bodyPr>
          <a:lstStyle/>
          <a:p>
            <a:r>
              <a:rPr lang="en-US" altLang="zh-CN" sz="1400" dirty="0" smtClean="0"/>
              <a:t>P. </a:t>
            </a:r>
            <a:r>
              <a:rPr lang="en-US" altLang="zh-CN" sz="1400" dirty="0" err="1" smtClean="0"/>
              <a:t>Bogdanov</a:t>
            </a:r>
            <a:r>
              <a:rPr lang="en-US" altLang="zh-CN" sz="1400" dirty="0" smtClean="0"/>
              <a:t>, M. </a:t>
            </a:r>
            <a:r>
              <a:rPr lang="en-US" altLang="zh-CN" sz="1400" dirty="0" err="1" smtClean="0"/>
              <a:t>Mongiov</a:t>
            </a:r>
            <a:r>
              <a:rPr lang="en-US" altLang="zh-CN" sz="1400" dirty="0" smtClean="0"/>
              <a:t>, and A. K. Singh. Mining heavy </a:t>
            </a:r>
            <a:r>
              <a:rPr lang="en-US" altLang="zh-CN" sz="1400" dirty="0" err="1" smtClean="0"/>
              <a:t>subgraphs</a:t>
            </a:r>
            <a:r>
              <a:rPr lang="en-US" altLang="zh-CN" sz="1400" dirty="0" smtClean="0"/>
              <a:t> in time-evolving networks. In ICDM, 2011.</a:t>
            </a:r>
            <a:endParaRPr lang="en-US" altLang="zh-CN" sz="1400" dirty="0" smtClean="0">
              <a:ea typeface="黑体" pitchFamily="49" charset="-122"/>
            </a:endParaRPr>
          </a:p>
          <a:p>
            <a:pPr>
              <a:spcBef>
                <a:spcPts val="0"/>
              </a:spcBef>
            </a:pPr>
            <a:r>
              <a:rPr lang="en-US" altLang="zh-CN" sz="1400" dirty="0" err="1" smtClean="0">
                <a:solidFill>
                  <a:schemeClr val="tx2"/>
                </a:solidFill>
              </a:rPr>
              <a:t>Haixing</a:t>
            </a:r>
            <a:r>
              <a:rPr lang="en-US" altLang="zh-CN" sz="1400" dirty="0" smtClean="0">
                <a:solidFill>
                  <a:schemeClr val="tx2"/>
                </a:solidFill>
              </a:rPr>
              <a:t> Huang, </a:t>
            </a:r>
            <a:r>
              <a:rPr lang="en-US" altLang="zh-CN" sz="1400" dirty="0" err="1" smtClean="0">
                <a:solidFill>
                  <a:schemeClr val="tx2"/>
                </a:solidFill>
              </a:rPr>
              <a:t>Jinghe</a:t>
            </a:r>
            <a:r>
              <a:rPr lang="en-US" altLang="zh-CN" sz="1400" dirty="0" smtClean="0">
                <a:solidFill>
                  <a:schemeClr val="tx2"/>
                </a:solidFill>
              </a:rPr>
              <a:t> Song, </a:t>
            </a:r>
            <a:r>
              <a:rPr lang="en-US" altLang="zh-CN" sz="1400" dirty="0" err="1" smtClean="0">
                <a:solidFill>
                  <a:schemeClr val="tx2"/>
                </a:solidFill>
              </a:rPr>
              <a:t>Xuelian</a:t>
            </a:r>
            <a:r>
              <a:rPr lang="en-US" altLang="zh-CN" sz="1400" dirty="0" smtClean="0">
                <a:solidFill>
                  <a:schemeClr val="tx2"/>
                </a:solidFill>
              </a:rPr>
              <a:t> Lin, </a:t>
            </a:r>
            <a:r>
              <a:rPr lang="en-US" altLang="zh-CN" sz="1400" dirty="0" err="1" smtClean="0">
                <a:solidFill>
                  <a:schemeClr val="tx2"/>
                </a:solidFill>
              </a:rPr>
              <a:t>Shuai</a:t>
            </a:r>
            <a:r>
              <a:rPr lang="en-US" altLang="zh-CN" sz="1400" dirty="0" smtClean="0">
                <a:solidFill>
                  <a:schemeClr val="tx2"/>
                </a:solidFill>
              </a:rPr>
              <a:t> Ma, </a:t>
            </a:r>
            <a:r>
              <a:rPr lang="en-US" altLang="zh-CN" sz="1400" dirty="0" err="1" smtClean="0">
                <a:solidFill>
                  <a:schemeClr val="tx2"/>
                </a:solidFill>
              </a:rPr>
              <a:t>Jinpeng</a:t>
            </a:r>
            <a:r>
              <a:rPr lang="en-US" altLang="zh-CN" sz="1400" dirty="0" smtClean="0">
                <a:solidFill>
                  <a:schemeClr val="tx2"/>
                </a:solidFill>
              </a:rPr>
              <a:t> </a:t>
            </a:r>
            <a:r>
              <a:rPr lang="en-US" altLang="zh-CN" sz="1400" dirty="0" err="1" smtClean="0">
                <a:solidFill>
                  <a:schemeClr val="tx2"/>
                </a:solidFill>
              </a:rPr>
              <a:t>Huai</a:t>
            </a:r>
            <a:r>
              <a:rPr lang="en-US" altLang="zh-CN" sz="1400" dirty="0" smtClean="0">
                <a:solidFill>
                  <a:schemeClr val="tx2"/>
                </a:solidFill>
              </a:rPr>
              <a:t>, </a:t>
            </a:r>
            <a:r>
              <a:rPr lang="en-US" altLang="zh-CN" sz="1400" dirty="0" err="1" smtClean="0">
                <a:solidFill>
                  <a:schemeClr val="tx2"/>
                </a:solidFill>
              </a:rPr>
              <a:t>TGraph</a:t>
            </a:r>
            <a:r>
              <a:rPr lang="en-US" altLang="zh-CN" sz="1400" dirty="0" smtClean="0">
                <a:solidFill>
                  <a:schemeClr val="tx2"/>
                </a:solidFill>
              </a:rPr>
              <a:t>: A Temporal Graph Data Management System (demo</a:t>
            </a:r>
            <a:r>
              <a:rPr lang="en-US" altLang="zh-CN" sz="1400" b="1" dirty="0" smtClean="0">
                <a:solidFill>
                  <a:schemeClr val="tx2"/>
                </a:solidFill>
                <a:ea typeface="黑体" pitchFamily="49" charset="-122"/>
              </a:rPr>
              <a:t>), </a:t>
            </a:r>
            <a:r>
              <a:rPr lang="en-US" altLang="zh-CN" sz="1400" b="1" dirty="0" smtClean="0">
                <a:solidFill>
                  <a:srgbClr val="C00000"/>
                </a:solidFill>
                <a:ea typeface="黑体" pitchFamily="49" charset="-122"/>
              </a:rPr>
              <a:t>CIKM 2016.</a:t>
            </a:r>
          </a:p>
          <a:p>
            <a:pPr>
              <a:spcBef>
                <a:spcPts val="0"/>
              </a:spcBef>
            </a:pP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Luoshu</a:t>
            </a:r>
            <a:r>
              <a:rPr lang="en-US" altLang="zh-CN" sz="1400" dirty="0" smtClean="0">
                <a:ea typeface="黑体" pitchFamily="49" charset="-122"/>
              </a:rPr>
              <a:t> Wang, </a:t>
            </a:r>
            <a:r>
              <a:rPr lang="en-US" altLang="zh-CN" sz="1400" dirty="0" err="1" smtClean="0">
                <a:ea typeface="黑体" pitchFamily="49" charset="-122"/>
              </a:rPr>
              <a:t>Xuelian</a:t>
            </a:r>
            <a:r>
              <a:rPr lang="en-US" altLang="zh-CN" sz="1400" dirty="0" smtClean="0">
                <a:ea typeface="黑体" pitchFamily="49" charset="-122"/>
              </a:rPr>
              <a:t> Lin,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Fast Computation of Temporal Dense </a:t>
            </a:r>
            <a:r>
              <a:rPr lang="en-US" altLang="zh-CN" sz="1400" dirty="0" err="1" smtClean="0">
                <a:ea typeface="黑体" pitchFamily="49" charset="-122"/>
              </a:rPr>
              <a:t>Subgraphs</a:t>
            </a:r>
            <a:r>
              <a:rPr lang="en-US" altLang="zh-CN" sz="1400" dirty="0" smtClean="0">
                <a:ea typeface="黑体" pitchFamily="49" charset="-122"/>
              </a:rPr>
              <a:t>, </a:t>
            </a:r>
            <a:r>
              <a:rPr lang="en-US" altLang="zh-CN" sz="1400" b="1" dirty="0" smtClean="0">
                <a:solidFill>
                  <a:srgbClr val="C00000"/>
                </a:solidFill>
                <a:ea typeface="黑体" pitchFamily="49" charset="-122"/>
              </a:rPr>
              <a:t>ICDE 2017</a:t>
            </a:r>
          </a:p>
        </p:txBody>
      </p:sp>
      <p:graphicFrame>
        <p:nvGraphicFramePr>
          <p:cNvPr id="7" name="表格 6"/>
          <p:cNvGraphicFramePr>
            <a:graphicFrameLocks noGrp="1"/>
          </p:cNvGraphicFramePr>
          <p:nvPr/>
        </p:nvGraphicFramePr>
        <p:xfrm>
          <a:off x="971600" y="1340768"/>
          <a:ext cx="6096000" cy="7924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sz="2000" dirty="0" smtClean="0">
                          <a:solidFill>
                            <a:schemeClr val="tx1"/>
                          </a:solidFill>
                        </a:rPr>
                        <a:t>10</a:t>
                      </a:r>
                      <a:r>
                        <a:rPr lang="en-US" altLang="zh-CN" sz="2000" baseline="30000" dirty="0" smtClean="0">
                          <a:solidFill>
                            <a:schemeClr val="tx1"/>
                          </a:solidFill>
                        </a:rPr>
                        <a:t>4</a:t>
                      </a:r>
                      <a:endParaRPr lang="zh-CN" altLang="en-US" sz="2000" baseline="30000" dirty="0">
                        <a:solidFill>
                          <a:schemeClr val="tx1"/>
                        </a:solidFill>
                      </a:endParaRPr>
                    </a:p>
                  </a:txBody>
                  <a:tcPr/>
                </a:tc>
                <a:tc>
                  <a:txBody>
                    <a:bodyPr/>
                    <a:lstStyle/>
                    <a:p>
                      <a:pPr algn="ctr"/>
                      <a:r>
                        <a:rPr lang="en-US" altLang="zh-CN" sz="2000" dirty="0" smtClean="0">
                          <a:solidFill>
                            <a:schemeClr val="tx1"/>
                          </a:solidFill>
                        </a:rPr>
                        <a:t>10</a:t>
                      </a:r>
                      <a:r>
                        <a:rPr lang="en-US" altLang="zh-CN" sz="2000" baseline="30000" dirty="0" smtClean="0">
                          <a:solidFill>
                            <a:schemeClr val="tx1"/>
                          </a:solidFill>
                        </a:rPr>
                        <a:t>5</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6</a:t>
                      </a:r>
                      <a:endParaRPr lang="zh-CN" altLang="en-US" sz="2000" dirty="0" smtClean="0">
                        <a:solidFill>
                          <a:schemeClr val="tx1"/>
                        </a:solidFill>
                      </a:endParaRPr>
                    </a:p>
                  </a:txBody>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8</a:t>
                      </a:r>
                      <a:endParaRPr lang="zh-CN" altLang="en-US" sz="2000" dirty="0" smtClean="0">
                        <a:solidFill>
                          <a:schemeClr val="tx1"/>
                        </a:solidFill>
                      </a:endParaRPr>
                    </a:p>
                  </a:txBody>
                  <a:tcPr/>
                </a:tc>
              </a:tr>
              <a:tr h="370840">
                <a:tc>
                  <a:txBody>
                    <a:bodyPr/>
                    <a:lstStyle/>
                    <a:p>
                      <a:pPr algn="ctr"/>
                      <a:r>
                        <a:rPr lang="en-US" altLang="zh-CN" sz="2000" b="1" dirty="0" smtClean="0">
                          <a:solidFill>
                            <a:srgbClr val="FF0000"/>
                          </a:solidFill>
                        </a:rPr>
                        <a:t>5×10</a:t>
                      </a:r>
                      <a:r>
                        <a:rPr lang="en-US" altLang="zh-CN" sz="2000" b="1" baseline="30000" dirty="0" smtClean="0">
                          <a:solidFill>
                            <a:srgbClr val="FF0000"/>
                          </a:solidFill>
                        </a:rPr>
                        <a:t>2</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3</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4</a:t>
                      </a:r>
                      <a:endParaRPr lang="zh-CN" altLang="en-US" sz="2000" b="1" baseline="30000" dirty="0" smtClean="0">
                        <a:solidFill>
                          <a:srgbClr val="FF0000"/>
                        </a:solidFill>
                      </a:endParaRPr>
                    </a:p>
                  </a:txBody>
                  <a:tcPr/>
                </a:tc>
                <a:tc>
                  <a:txBody>
                    <a:bodyPr/>
                    <a:lstStyle/>
                    <a:p>
                      <a:pPr algn="ct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6</a:t>
                      </a:r>
                      <a:endParaRPr lang="zh-CN" altLang="en-US" sz="2000" b="1" baseline="30000" dirty="0" smtClean="0">
                        <a:solidFill>
                          <a:srgbClr val="FF0000"/>
                        </a:solidFill>
                      </a:endParaRPr>
                    </a:p>
                  </a:txBody>
                  <a:tcPr/>
                </a:tc>
              </a:tr>
            </a:tbl>
          </a:graphicData>
        </a:graphic>
      </p:graphicFrame>
      <p:sp>
        <p:nvSpPr>
          <p:cNvPr id="8" name="内容占位符 2"/>
          <p:cNvSpPr txBox="1">
            <a:spLocks/>
          </p:cNvSpPr>
          <p:nvPr/>
        </p:nvSpPr>
        <p:spPr bwMode="auto">
          <a:xfrm>
            <a:off x="7092280" y="1772816"/>
            <a:ext cx="1800200" cy="4375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tabLst/>
              <a:defRPr/>
            </a:pPr>
            <a:r>
              <a:rPr lang="en-US" altLang="zh-CN" dirty="0" smtClean="0">
                <a:solidFill>
                  <a:srgbClr val="FF0000"/>
                </a:solidFill>
                <a:latin typeface="Arial Unicode MS" pitchFamily="34" charset="-122"/>
                <a:ea typeface="+mn-ea"/>
              </a:rPr>
              <a:t>95% are filtered</a:t>
            </a:r>
            <a:endParaRPr lang="zh-CN" altLang="en-US" sz="2400" dirty="0">
              <a:solidFill>
                <a:srgbClr val="FF0000"/>
              </a:solidFill>
              <a:latin typeface="Arial Unicode MS" pitchFamily="34" charset="-122"/>
              <a:ea typeface="+mn-ea"/>
            </a:endParaRPr>
          </a:p>
        </p:txBody>
      </p:sp>
      <p:graphicFrame>
        <p:nvGraphicFramePr>
          <p:cNvPr id="9" name="表格 8"/>
          <p:cNvGraphicFramePr>
            <a:graphicFrameLocks noGrp="1"/>
          </p:cNvGraphicFramePr>
          <p:nvPr/>
        </p:nvGraphicFramePr>
        <p:xfrm>
          <a:off x="971600" y="3071810"/>
          <a:ext cx="6096000" cy="7924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sz="2000" dirty="0" smtClean="0">
                          <a:solidFill>
                            <a:schemeClr val="tx1"/>
                          </a:solidFill>
                        </a:rPr>
                        <a:t>10</a:t>
                      </a:r>
                      <a:r>
                        <a:rPr lang="en-US" altLang="zh-CN" sz="2000" baseline="30000" dirty="0" smtClean="0">
                          <a:solidFill>
                            <a:schemeClr val="tx1"/>
                          </a:solidFill>
                        </a:rPr>
                        <a:t>4</a:t>
                      </a:r>
                      <a:endParaRPr lang="zh-CN" altLang="en-US" sz="2000" baseline="30000" dirty="0">
                        <a:solidFill>
                          <a:schemeClr val="tx1"/>
                        </a:solidFill>
                      </a:endParaRPr>
                    </a:p>
                  </a:txBody>
                  <a:tcPr/>
                </a:tc>
                <a:tc>
                  <a:txBody>
                    <a:bodyPr/>
                    <a:lstStyle/>
                    <a:p>
                      <a:pPr algn="ctr"/>
                      <a:r>
                        <a:rPr lang="en-US" altLang="zh-CN" sz="2000" dirty="0" smtClean="0">
                          <a:solidFill>
                            <a:schemeClr val="tx1"/>
                          </a:solidFill>
                        </a:rPr>
                        <a:t>10</a:t>
                      </a:r>
                      <a:r>
                        <a:rPr lang="en-US" altLang="zh-CN" sz="2000" baseline="30000" dirty="0" smtClean="0">
                          <a:solidFill>
                            <a:schemeClr val="tx1"/>
                          </a:solidFill>
                        </a:rPr>
                        <a:t>5</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6</a:t>
                      </a:r>
                      <a:endParaRPr lang="zh-CN" altLang="en-US" sz="2000" dirty="0" smtClean="0">
                        <a:solidFill>
                          <a:schemeClr val="tx1"/>
                        </a:solidFill>
                      </a:endParaRPr>
                    </a:p>
                  </a:txBody>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8</a:t>
                      </a:r>
                      <a:endParaRPr lang="zh-CN" altLang="en-US" sz="2000" dirty="0" smtClean="0">
                        <a:solidFill>
                          <a:schemeClr val="tx1"/>
                        </a:solidFill>
                      </a:endParaRPr>
                    </a:p>
                  </a:txBody>
                  <a:tcPr/>
                </a:tc>
              </a:tr>
              <a:tr h="370840">
                <a:tc>
                  <a:txBody>
                    <a:bodyPr/>
                    <a:lstStyle/>
                    <a:p>
                      <a:pPr algn="ctr"/>
                      <a:r>
                        <a:rPr lang="en-US" altLang="zh-CN" sz="2000" b="1" dirty="0" smtClean="0">
                          <a:solidFill>
                            <a:srgbClr val="FF0000"/>
                          </a:solidFill>
                        </a:rPr>
                        <a:t>k</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c>
                  <a:txBody>
                    <a:bodyPr/>
                    <a:lstStyle/>
                    <a:p>
                      <a:pPr algn="ct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r>
            </a:tbl>
          </a:graphicData>
        </a:graphic>
      </p:graphicFrame>
      <p:graphicFrame>
        <p:nvGraphicFramePr>
          <p:cNvPr id="10" name="表格 9"/>
          <p:cNvGraphicFramePr>
            <a:graphicFrameLocks noGrp="1"/>
          </p:cNvGraphicFramePr>
          <p:nvPr/>
        </p:nvGraphicFramePr>
        <p:xfrm>
          <a:off x="971600" y="4311982"/>
          <a:ext cx="7122894" cy="1188720"/>
        </p:xfrm>
        <a:graphic>
          <a:graphicData uri="http://schemas.openxmlformats.org/drawingml/2006/table">
            <a:tbl>
              <a:tblPr firstRow="1" bandRow="1">
                <a:tableStyleId>{5C22544A-7EE6-4342-B048-85BDC9FD1C3A}</a:tableStyleId>
              </a:tblPr>
              <a:tblGrid>
                <a:gridCol w="3054758"/>
                <a:gridCol w="1688156"/>
                <a:gridCol w="237998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aseline="30000" dirty="0">
                        <a:solidFill>
                          <a:schemeClr val="tx1"/>
                        </a:solidFill>
                      </a:endParaRPr>
                    </a:p>
                  </a:txBody>
                  <a:tcPr/>
                </a:tc>
                <a:tc>
                  <a:txBody>
                    <a:bodyPr/>
                    <a:lstStyle/>
                    <a:p>
                      <a:pPr algn="ctr"/>
                      <a:r>
                        <a:rPr lang="en-US" altLang="zh-CN" sz="2000" dirty="0" smtClean="0">
                          <a:solidFill>
                            <a:schemeClr val="tx1"/>
                          </a:solidFill>
                        </a:rPr>
                        <a:t>Accuracy</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Efficiency</a:t>
                      </a:r>
                      <a:endParaRPr lang="zh-CN" altLang="en-US" sz="2000" dirty="0" smtClean="0">
                        <a:solidFill>
                          <a:schemeClr val="tx1"/>
                        </a:solidFill>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rPr>
                        <a:t>BEIJING DATA </a:t>
                      </a:r>
                      <a:endParaRPr lang="zh-CN" altLang="en-US" sz="2000" b="1" baseline="30000" dirty="0">
                        <a:solidFill>
                          <a:schemeClr val="tx1"/>
                        </a:solidFill>
                      </a:endParaRPr>
                    </a:p>
                  </a:txBody>
                  <a:tcPr/>
                </a:tc>
                <a:tc>
                  <a:txBody>
                    <a:bodyPr/>
                    <a:lstStyle/>
                    <a:p>
                      <a:pPr algn="ctr"/>
                      <a:r>
                        <a:rPr lang="en-US" altLang="zh-CN" sz="2000" b="1" dirty="0" smtClean="0">
                          <a:solidFill>
                            <a:srgbClr val="FF0000"/>
                          </a:solidFill>
                        </a:rPr>
                        <a:t>100.28%</a:t>
                      </a: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2980 times faster</a:t>
                      </a:r>
                      <a:endParaRPr lang="zh-CN" altLang="en-US" sz="2000" b="1" dirty="0" smtClean="0">
                        <a:solidFill>
                          <a:srgbClr val="FF0000"/>
                        </a:solidFill>
                      </a:endParaRPr>
                    </a:p>
                  </a:txBody>
                  <a:tcPr/>
                </a:tc>
              </a:tr>
              <a:tr h="370840">
                <a:tc>
                  <a:txBody>
                    <a:bodyPr/>
                    <a:lstStyle/>
                    <a:p>
                      <a:pPr algn="ctr"/>
                      <a:r>
                        <a:rPr lang="en-US" altLang="zh-CN" sz="2000" b="1" dirty="0" smtClean="0"/>
                        <a:t>SYNTHETIC DATA</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99.84%</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baseline="0" dirty="0" smtClean="0">
                          <a:solidFill>
                            <a:srgbClr val="FF0000"/>
                          </a:solidFill>
                        </a:rPr>
                        <a:t> </a:t>
                      </a:r>
                      <a:r>
                        <a:rPr lang="en-US" altLang="zh-CN" sz="2000" b="1" dirty="0" smtClean="0">
                          <a:solidFill>
                            <a:srgbClr val="FF0000"/>
                          </a:solidFill>
                        </a:rPr>
                        <a:t>1,079 times faster</a:t>
                      </a:r>
                      <a:endParaRPr lang="zh-CN" altLang="en-US" sz="2000" b="1" baseline="30000" dirty="0" smtClean="0">
                        <a:solidFill>
                          <a:srgbClr val="FF0000"/>
                        </a:solidFill>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32</a:t>
            </a:fld>
            <a:endParaRPr lang="zh-CN" altLang="en-US" dirty="0"/>
          </a:p>
        </p:txBody>
      </p:sp>
      <p:sp>
        <p:nvSpPr>
          <p:cNvPr id="6" name="矩形 5"/>
          <p:cNvSpPr/>
          <p:nvPr/>
        </p:nvSpPr>
        <p:spPr>
          <a:xfrm>
            <a:off x="0" y="6309320"/>
            <a:ext cx="9144000" cy="523220"/>
          </a:xfrm>
          <a:prstGeom prst="rect">
            <a:avLst/>
          </a:prstGeom>
          <a:ln>
            <a:solidFill>
              <a:srgbClr val="000099"/>
            </a:solidFill>
          </a:ln>
        </p:spPr>
        <p:txBody>
          <a:bodyPr wrap="square">
            <a:spAutoFit/>
          </a:bodyPr>
          <a:lstStyle/>
          <a:p>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Luoshu</a:t>
            </a:r>
            <a:r>
              <a:rPr lang="en-US" altLang="zh-CN" sz="1400" dirty="0" smtClean="0">
                <a:ea typeface="黑体" pitchFamily="49" charset="-122"/>
              </a:rPr>
              <a:t> Wang, </a:t>
            </a:r>
            <a:r>
              <a:rPr lang="en-US" altLang="zh-CN" sz="1400" dirty="0" err="1" smtClean="0">
                <a:ea typeface="黑体" pitchFamily="49" charset="-122"/>
              </a:rPr>
              <a:t>Xuelian</a:t>
            </a:r>
            <a:r>
              <a:rPr lang="en-US" altLang="zh-CN" sz="1400" dirty="0" smtClean="0">
                <a:ea typeface="黑体" pitchFamily="49" charset="-122"/>
              </a:rPr>
              <a:t> Lin,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Fast Computation of Temporal Dense </a:t>
            </a:r>
            <a:r>
              <a:rPr lang="en-US" altLang="zh-CN" sz="1400" dirty="0" err="1" smtClean="0">
                <a:ea typeface="黑体" pitchFamily="49" charset="-122"/>
              </a:rPr>
              <a:t>Subgraphs</a:t>
            </a:r>
            <a:r>
              <a:rPr lang="en-US" altLang="zh-CN" sz="1400" dirty="0" smtClean="0">
                <a:ea typeface="黑体" pitchFamily="49" charset="-122"/>
              </a:rPr>
              <a:t>, </a:t>
            </a:r>
            <a:r>
              <a:rPr lang="en-US" altLang="zh-CN" sz="1400" b="1" dirty="0" smtClean="0">
                <a:solidFill>
                  <a:srgbClr val="C00000"/>
                </a:solidFill>
                <a:ea typeface="黑体" pitchFamily="49" charset="-122"/>
              </a:rPr>
              <a:t>ICDE 2017</a:t>
            </a:r>
            <a:endParaRPr lang="zh-CN" altLang="en-US" sz="1400" b="1" dirty="0">
              <a:solidFill>
                <a:srgbClr val="C00000"/>
              </a:solidFill>
            </a:endParaRPr>
          </a:p>
        </p:txBody>
      </p:sp>
      <p:grpSp>
        <p:nvGrpSpPr>
          <p:cNvPr id="19" name="组合 18"/>
          <p:cNvGrpSpPr/>
          <p:nvPr/>
        </p:nvGrpSpPr>
        <p:grpSpPr>
          <a:xfrm>
            <a:off x="0" y="2708920"/>
            <a:ext cx="4838700" cy="2324100"/>
            <a:chOff x="0" y="2708920"/>
            <a:chExt cx="4838700" cy="2324100"/>
          </a:xfrm>
        </p:grpSpPr>
        <p:pic>
          <p:nvPicPr>
            <p:cNvPr id="3074" name="Picture 2"/>
            <p:cNvPicPr>
              <a:picLocks noChangeAspect="1" noChangeArrowheads="1"/>
            </p:cNvPicPr>
            <p:nvPr/>
          </p:nvPicPr>
          <p:blipFill>
            <a:blip r:embed="rId3" cstate="print"/>
            <a:srcRect/>
            <a:stretch>
              <a:fillRect/>
            </a:stretch>
          </p:blipFill>
          <p:spPr bwMode="auto">
            <a:xfrm>
              <a:off x="0" y="2708920"/>
              <a:ext cx="4838700" cy="2324100"/>
            </a:xfrm>
            <a:prstGeom prst="rect">
              <a:avLst/>
            </a:prstGeom>
            <a:noFill/>
            <a:ln w="9525">
              <a:noFill/>
              <a:miter lim="800000"/>
              <a:headEnd/>
              <a:tailEnd/>
            </a:ln>
          </p:spPr>
        </p:pic>
        <p:sp>
          <p:nvSpPr>
            <p:cNvPr id="12" name="矩形 11"/>
            <p:cNvSpPr/>
            <p:nvPr/>
          </p:nvSpPr>
          <p:spPr>
            <a:xfrm>
              <a:off x="395536" y="2708920"/>
              <a:ext cx="3749744" cy="369332"/>
            </a:xfrm>
            <a:prstGeom prst="rect">
              <a:avLst/>
            </a:prstGeom>
          </p:spPr>
          <p:txBody>
            <a:bodyPr wrap="none">
              <a:spAutoFit/>
            </a:bodyPr>
            <a:lstStyle/>
            <a:p>
              <a:r>
                <a:rPr lang="en-US" altLang="zh-CN" dirty="0" smtClean="0">
                  <a:solidFill>
                    <a:srgbClr val="FF0000"/>
                  </a:solidFill>
                </a:rPr>
                <a:t>Evolving convergence assumption</a:t>
              </a:r>
            </a:p>
          </p:txBody>
        </p:sp>
      </p:grpSp>
      <p:sp>
        <p:nvSpPr>
          <p:cNvPr id="13" name="矩形 12"/>
          <p:cNvSpPr/>
          <p:nvPr/>
        </p:nvSpPr>
        <p:spPr>
          <a:xfrm>
            <a:off x="251520" y="980728"/>
            <a:ext cx="4677670" cy="1754326"/>
          </a:xfrm>
          <a:prstGeom prst="rect">
            <a:avLst/>
          </a:prstGeom>
        </p:spPr>
        <p:txBody>
          <a:bodyPr wrap="square">
            <a:spAutoFit/>
          </a:bodyPr>
          <a:lstStyle/>
          <a:p>
            <a:pPr algn="ctr"/>
            <a:r>
              <a:rPr lang="en-US" dirty="0" smtClean="0"/>
              <a:t>In </a:t>
            </a:r>
            <a:r>
              <a:rPr lang="en-US" b="1" dirty="0" smtClean="0">
                <a:solidFill>
                  <a:srgbClr val="FF0000"/>
                </a:solidFill>
              </a:rPr>
              <a:t>evolutionary</a:t>
            </a:r>
            <a:r>
              <a:rPr lang="en-US" dirty="0" smtClean="0">
                <a:solidFill>
                  <a:srgbClr val="FF0000"/>
                </a:solidFill>
              </a:rPr>
              <a:t> biology</a:t>
            </a:r>
            <a:r>
              <a:rPr lang="en-US" dirty="0" smtClean="0"/>
              <a:t>, </a:t>
            </a:r>
            <a:r>
              <a:rPr lang="en-US" b="1" dirty="0" smtClean="0">
                <a:solidFill>
                  <a:srgbClr val="FF0000"/>
                </a:solidFill>
              </a:rPr>
              <a:t>convergent evolution</a:t>
            </a:r>
            <a:r>
              <a:rPr lang="en-US" dirty="0" smtClean="0"/>
              <a:t> is the process whereby organisms not closely related (not monophyletic), independently </a:t>
            </a:r>
            <a:r>
              <a:rPr lang="en-US" b="1" dirty="0" smtClean="0"/>
              <a:t>evolve</a:t>
            </a:r>
            <a:r>
              <a:rPr lang="en-US" dirty="0" smtClean="0"/>
              <a:t> similar traits as a result of having to adapt to similar environments or ecological niches.</a:t>
            </a:r>
            <a:endParaRPr lang="zh-CN" altLang="en-US" dirty="0">
              <a:latin typeface="+mn-ea"/>
              <a:ea typeface="+mn-ea"/>
            </a:endParaRPr>
          </a:p>
        </p:txBody>
      </p:sp>
      <p:pic>
        <p:nvPicPr>
          <p:cNvPr id="14" name="图片 13" descr="Astrophytum_asterias1.jpg"/>
          <p:cNvPicPr>
            <a:picLocks noChangeAspect="1"/>
          </p:cNvPicPr>
          <p:nvPr/>
        </p:nvPicPr>
        <p:blipFill>
          <a:blip r:embed="rId4" cstate="print"/>
          <a:stretch>
            <a:fillRect/>
          </a:stretch>
        </p:blipFill>
        <p:spPr>
          <a:xfrm>
            <a:off x="7236296" y="908720"/>
            <a:ext cx="1728192" cy="1715198"/>
          </a:xfrm>
          <a:prstGeom prst="rect">
            <a:avLst/>
          </a:prstGeom>
          <a:ln w="38100">
            <a:solidFill>
              <a:srgbClr val="FF0000"/>
            </a:solidFill>
          </a:ln>
        </p:spPr>
      </p:pic>
      <p:grpSp>
        <p:nvGrpSpPr>
          <p:cNvPr id="3" name="组合 19"/>
          <p:cNvGrpSpPr/>
          <p:nvPr/>
        </p:nvGrpSpPr>
        <p:grpSpPr>
          <a:xfrm>
            <a:off x="4572000" y="4437112"/>
            <a:ext cx="4392488" cy="1728192"/>
            <a:chOff x="4716016" y="4437112"/>
            <a:chExt cx="4392488" cy="1728192"/>
          </a:xfrm>
        </p:grpSpPr>
        <p:pic>
          <p:nvPicPr>
            <p:cNvPr id="3075" name="Picture 3"/>
            <p:cNvPicPr>
              <a:picLocks noChangeAspect="1" noChangeArrowheads="1"/>
            </p:cNvPicPr>
            <p:nvPr/>
          </p:nvPicPr>
          <p:blipFill>
            <a:blip r:embed="rId5" cstate="print"/>
            <a:srcRect/>
            <a:stretch>
              <a:fillRect/>
            </a:stretch>
          </p:blipFill>
          <p:spPr bwMode="auto">
            <a:xfrm>
              <a:off x="4716016" y="4437112"/>
              <a:ext cx="4392488" cy="914450"/>
            </a:xfrm>
            <a:prstGeom prst="rect">
              <a:avLst/>
            </a:prstGeom>
            <a:noFill/>
            <a:ln w="9525">
              <a:solidFill>
                <a:schemeClr val="tx1"/>
              </a:solidFill>
              <a:miter lim="800000"/>
              <a:headEnd/>
              <a:tailEnd/>
            </a:ln>
          </p:spPr>
        </p:pic>
        <p:pic>
          <p:nvPicPr>
            <p:cNvPr id="3076" name="Picture 4"/>
            <p:cNvPicPr>
              <a:picLocks noChangeAspect="1" noChangeArrowheads="1"/>
            </p:cNvPicPr>
            <p:nvPr/>
          </p:nvPicPr>
          <p:blipFill>
            <a:blip r:embed="rId6" cstate="print"/>
            <a:srcRect/>
            <a:stretch>
              <a:fillRect/>
            </a:stretch>
          </p:blipFill>
          <p:spPr bwMode="auto">
            <a:xfrm>
              <a:off x="4716016" y="5373216"/>
              <a:ext cx="4009508" cy="792088"/>
            </a:xfrm>
            <a:prstGeom prst="rect">
              <a:avLst/>
            </a:prstGeom>
            <a:noFill/>
            <a:ln w="9525">
              <a:solidFill>
                <a:schemeClr val="tx1"/>
              </a:solidFill>
              <a:miter lim="800000"/>
              <a:headEnd/>
              <a:tailEnd/>
            </a:ln>
          </p:spPr>
        </p:pic>
      </p:grpSp>
      <p:pic>
        <p:nvPicPr>
          <p:cNvPr id="3077" name="Picture 5"/>
          <p:cNvPicPr>
            <a:picLocks noChangeAspect="1" noChangeArrowheads="1"/>
          </p:cNvPicPr>
          <p:nvPr/>
        </p:nvPicPr>
        <p:blipFill>
          <a:blip r:embed="rId7" cstate="print"/>
          <a:srcRect/>
          <a:stretch>
            <a:fillRect/>
          </a:stretch>
        </p:blipFill>
        <p:spPr bwMode="auto">
          <a:xfrm>
            <a:off x="395536" y="5211663"/>
            <a:ext cx="4032448" cy="809625"/>
          </a:xfrm>
          <a:prstGeom prst="rect">
            <a:avLst/>
          </a:prstGeom>
          <a:noFill/>
          <a:ln w="9525">
            <a:noFill/>
            <a:miter lim="800000"/>
            <a:headEnd/>
            <a:tailEnd/>
          </a:ln>
        </p:spPr>
      </p:pic>
      <p:grpSp>
        <p:nvGrpSpPr>
          <p:cNvPr id="5" name="组合 18"/>
          <p:cNvGrpSpPr/>
          <p:nvPr/>
        </p:nvGrpSpPr>
        <p:grpSpPr>
          <a:xfrm>
            <a:off x="5076055" y="947518"/>
            <a:ext cx="3888433" cy="3250506"/>
            <a:chOff x="5076055" y="947518"/>
            <a:chExt cx="3888433" cy="3250506"/>
          </a:xfrm>
        </p:grpSpPr>
        <p:grpSp>
          <p:nvGrpSpPr>
            <p:cNvPr id="7" name="组合 16"/>
            <p:cNvGrpSpPr/>
            <p:nvPr/>
          </p:nvGrpSpPr>
          <p:grpSpPr>
            <a:xfrm>
              <a:off x="5076055" y="947518"/>
              <a:ext cx="1944217" cy="3250506"/>
              <a:chOff x="5076055" y="947518"/>
              <a:chExt cx="1944217" cy="3250506"/>
            </a:xfrm>
          </p:grpSpPr>
          <p:pic>
            <p:nvPicPr>
              <p:cNvPr id="15" name="图片 14" descr="E_obesa_symmetrica_ies.jpg"/>
              <p:cNvPicPr>
                <a:picLocks noChangeAspect="1"/>
              </p:cNvPicPr>
              <p:nvPr/>
            </p:nvPicPr>
            <p:blipFill>
              <a:blip r:embed="rId8" cstate="print"/>
              <a:stretch>
                <a:fillRect/>
              </a:stretch>
            </p:blipFill>
            <p:spPr>
              <a:xfrm>
                <a:off x="5076056" y="947518"/>
                <a:ext cx="1917700" cy="1676400"/>
              </a:xfrm>
              <a:prstGeom prst="rect">
                <a:avLst/>
              </a:prstGeom>
              <a:ln w="38100">
                <a:solidFill>
                  <a:srgbClr val="000099"/>
                </a:solidFill>
              </a:ln>
            </p:spPr>
          </p:pic>
          <p:pic>
            <p:nvPicPr>
              <p:cNvPr id="16" name="图片 15" descr="220px-Euphorbia_February_2008-2.jpg"/>
              <p:cNvPicPr>
                <a:picLocks noChangeAspect="1"/>
              </p:cNvPicPr>
              <p:nvPr/>
            </p:nvPicPr>
            <p:blipFill>
              <a:blip r:embed="rId9" cstate="print"/>
              <a:stretch>
                <a:fillRect/>
              </a:stretch>
            </p:blipFill>
            <p:spPr>
              <a:xfrm>
                <a:off x="5076055" y="2747717"/>
                <a:ext cx="1944217" cy="1450307"/>
              </a:xfrm>
              <a:prstGeom prst="rect">
                <a:avLst/>
              </a:prstGeom>
              <a:ln w="38100">
                <a:solidFill>
                  <a:srgbClr val="000099"/>
                </a:solidFill>
              </a:ln>
            </p:spPr>
          </p:pic>
        </p:grpSp>
        <p:pic>
          <p:nvPicPr>
            <p:cNvPr id="18" name="图片 17" descr="Euphorbia_milii_-_flower_view01.jpg"/>
            <p:cNvPicPr>
              <a:picLocks noChangeAspect="1"/>
            </p:cNvPicPr>
            <p:nvPr/>
          </p:nvPicPr>
          <p:blipFill>
            <a:blip r:embed="rId10" cstate="print"/>
            <a:stretch>
              <a:fillRect/>
            </a:stretch>
          </p:blipFill>
          <p:spPr>
            <a:xfrm>
              <a:off x="7236296" y="2747718"/>
              <a:ext cx="1728192" cy="1440160"/>
            </a:xfrm>
            <a:prstGeom prst="rect">
              <a:avLst/>
            </a:prstGeom>
            <a:ln w="38100">
              <a:solidFill>
                <a:srgbClr val="000099"/>
              </a:solidFill>
            </a:ln>
          </p:spPr>
        </p:pic>
      </p:grpSp>
      <p:sp>
        <p:nvSpPr>
          <p:cNvPr id="21" name="标题 1"/>
          <p:cNvSpPr>
            <a:spLocks noGrp="1"/>
          </p:cNvSpPr>
          <p:nvPr>
            <p:ph type="title"/>
          </p:nvPr>
        </p:nvSpPr>
        <p:spPr>
          <a:xfrm>
            <a:off x="285720" y="71414"/>
            <a:ext cx="8643998" cy="796908"/>
          </a:xfrm>
        </p:spPr>
        <p:txBody>
          <a:bodyPr/>
          <a:lstStyle/>
          <a:p>
            <a:r>
              <a:rPr lang="en-US" altLang="zh-CN" b="1" dirty="0" smtClean="0">
                <a:solidFill>
                  <a:schemeClr val="tx1"/>
                </a:solidFill>
                <a:ea typeface="黑体" pitchFamily="49" charset="-122"/>
              </a:rPr>
              <a:t>(2) E.g., Temporal Dense </a:t>
            </a:r>
            <a:r>
              <a:rPr lang="en-US" altLang="zh-CN" b="1" dirty="0" err="1" smtClean="0">
                <a:solidFill>
                  <a:schemeClr val="tx1"/>
                </a:solidFill>
                <a:ea typeface="黑体" pitchFamily="49" charset="-122"/>
              </a:rPr>
              <a:t>Subgraphs</a:t>
            </a:r>
            <a:endParaRPr lang="zh-CN" altLang="en-US" sz="4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33</a:t>
            </a:fld>
            <a:endParaRPr lang="zh-CN" altLang="en-US" dirty="0"/>
          </a:p>
        </p:txBody>
      </p:sp>
      <p:pic>
        <p:nvPicPr>
          <p:cNvPr id="5" name="Picture 8" descr="https://gss2.bdstatic.com/-fo3dSag_xI4khGkpoWK1HF6hhy/baike/c0%3Dbaike116%2C5%2C5%2C116%2C38/sign=82a21c4b8a0a19d8df0e8c575293e9ee/cc11728b4710b91286e1b304c9fdfc0392452223.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384546" y="1285860"/>
            <a:ext cx="1616478" cy="2484988"/>
          </a:xfrm>
          <a:prstGeom prst="rect">
            <a:avLst/>
          </a:prstGeom>
          <a:noFill/>
          <a:extLst>
            <a:ext uri="{909E8E84-426E-40DD-AFC4-6F175D3DCCD1}">
              <a14:hiddenFill xmlns:a14="http://schemas.microsoft.com/office/drawing/2010/main" xmlns="">
                <a:solidFill>
                  <a:srgbClr val="FFFFFF"/>
                </a:solidFill>
              </a14:hiddenFill>
            </a:ext>
          </a:extLst>
        </p:spPr>
      </p:pic>
      <p:sp>
        <p:nvSpPr>
          <p:cNvPr id="6" name="内容占位符 2"/>
          <p:cNvSpPr>
            <a:spLocks noGrp="1"/>
          </p:cNvSpPr>
          <p:nvPr>
            <p:ph idx="1"/>
          </p:nvPr>
        </p:nvSpPr>
        <p:spPr>
          <a:xfrm>
            <a:off x="285720" y="4294831"/>
            <a:ext cx="8643998" cy="1491623"/>
          </a:xfrm>
        </p:spPr>
        <p:txBody>
          <a:bodyPr>
            <a:noAutofit/>
          </a:bodyPr>
          <a:lstStyle/>
          <a:p>
            <a:r>
              <a:rPr lang="en-US" altLang="zh-CN" b="1" dirty="0" smtClean="0">
                <a:latin typeface="+mj-lt"/>
              </a:rPr>
              <a:t>GPS data </a:t>
            </a:r>
            <a:r>
              <a:rPr lang="en-US" altLang="zh-CN" b="1" dirty="0" smtClean="0">
                <a:solidFill>
                  <a:srgbClr val="FF0000"/>
                </a:solidFill>
                <a:latin typeface="+mj-lt"/>
              </a:rPr>
              <a:t>points</a:t>
            </a:r>
            <a:r>
              <a:rPr lang="zh-CN" altLang="en-US" b="1" dirty="0" smtClean="0">
                <a:solidFill>
                  <a:srgbClr val="FF0000"/>
                </a:solidFill>
                <a:latin typeface="+mj-lt"/>
              </a:rPr>
              <a:t>：</a:t>
            </a:r>
            <a:r>
              <a:rPr lang="en-US" altLang="zh-CN" b="1" i="1" dirty="0" smtClean="0">
                <a:ea typeface="Cambria Math" panose="02040503050406030204" pitchFamily="18" charset="0"/>
              </a:rPr>
              <a:t>P(x, y, t),</a:t>
            </a:r>
            <a:endParaRPr lang="en-US" altLang="zh-CN" b="1" dirty="0" smtClean="0"/>
          </a:p>
          <a:p>
            <a:pPr marL="0" indent="0">
              <a:buNone/>
            </a:pPr>
            <a:r>
              <a:rPr lang="en-US" altLang="zh-CN" sz="2800" dirty="0" smtClean="0">
                <a:latin typeface="+mj-lt"/>
              </a:rPr>
              <a:t>where </a:t>
            </a:r>
            <a:r>
              <a:rPr lang="en-US" altLang="zh-CN" sz="2800" i="1" dirty="0">
                <a:latin typeface="+mj-lt"/>
              </a:rPr>
              <a:t>x</a:t>
            </a:r>
            <a:r>
              <a:rPr lang="en-US" altLang="zh-CN" sz="2800" dirty="0">
                <a:latin typeface="+mj-lt"/>
              </a:rPr>
              <a:t> is latitude, </a:t>
            </a:r>
            <a:r>
              <a:rPr lang="en-US" altLang="zh-CN" sz="2800" i="1" dirty="0">
                <a:latin typeface="+mj-lt"/>
              </a:rPr>
              <a:t>y</a:t>
            </a:r>
            <a:r>
              <a:rPr lang="en-US" altLang="zh-CN" sz="2800" dirty="0">
                <a:latin typeface="+mj-lt"/>
              </a:rPr>
              <a:t> is longitude, and </a:t>
            </a:r>
            <a:r>
              <a:rPr lang="en-US" altLang="zh-CN" sz="2800" i="1" dirty="0">
                <a:latin typeface="+mj-lt"/>
              </a:rPr>
              <a:t>t</a:t>
            </a:r>
            <a:r>
              <a:rPr lang="en-US" altLang="zh-CN" sz="2800" dirty="0">
                <a:latin typeface="+mj-lt"/>
              </a:rPr>
              <a:t> is time. </a:t>
            </a:r>
          </a:p>
        </p:txBody>
      </p:sp>
      <p:grpSp>
        <p:nvGrpSpPr>
          <p:cNvPr id="7" name="组合 6"/>
          <p:cNvGrpSpPr/>
          <p:nvPr/>
        </p:nvGrpSpPr>
        <p:grpSpPr>
          <a:xfrm>
            <a:off x="1071538" y="1409678"/>
            <a:ext cx="2439559" cy="1971687"/>
            <a:chOff x="4988270" y="3531775"/>
            <a:chExt cx="2215459" cy="1479039"/>
          </a:xfrm>
        </p:grpSpPr>
        <p:pic>
          <p:nvPicPr>
            <p:cNvPr id="8" name="图片 7"/>
            <p:cNvPicPr>
              <a:picLocks noChangeAspect="1"/>
            </p:cNvPicPr>
            <p:nvPr/>
          </p:nvPicPr>
          <p:blipFill>
            <a:blip r:embed="rId3"/>
            <a:stretch>
              <a:fillRect/>
            </a:stretch>
          </p:blipFill>
          <p:spPr>
            <a:xfrm>
              <a:off x="4988270" y="3572539"/>
              <a:ext cx="2215459" cy="1438275"/>
            </a:xfrm>
            <a:prstGeom prst="rect">
              <a:avLst/>
            </a:prstGeom>
          </p:spPr>
        </p:pic>
        <p:pic>
          <p:nvPicPr>
            <p:cNvPr id="9" name="Picture 4" descr="https://gss3.bdstatic.com/-Po3dSag_xI4khGkpoWK1HF6hhy/baike/w%3D268%3Bg%3D0/sign=d46f747d8c82b9013dadc4354bb6ce4a/e4dde71190ef76c6bc7ca4719b16fdfaaf516739.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996744" y="3531775"/>
              <a:ext cx="991339" cy="91023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0" name="图片 9"/>
          <p:cNvPicPr>
            <a:picLocks noChangeAspect="1"/>
          </p:cNvPicPr>
          <p:nvPr/>
        </p:nvPicPr>
        <p:blipFill>
          <a:blip r:embed="rId5" cstate="print"/>
          <a:stretch>
            <a:fillRect/>
          </a:stretch>
        </p:blipFill>
        <p:spPr>
          <a:xfrm>
            <a:off x="4007694" y="1463997"/>
            <a:ext cx="2550284" cy="1916188"/>
          </a:xfrm>
          <a:prstGeom prst="rect">
            <a:avLst/>
          </a:prstGeom>
        </p:spPr>
      </p:pic>
      <p:sp>
        <p:nvSpPr>
          <p:cNvPr id="11" name="矩形 10"/>
          <p:cNvSpPr/>
          <p:nvPr/>
        </p:nvSpPr>
        <p:spPr>
          <a:xfrm>
            <a:off x="1811770" y="3473379"/>
            <a:ext cx="1355652" cy="400110"/>
          </a:xfrm>
          <a:prstGeom prst="rect">
            <a:avLst/>
          </a:prstGeom>
        </p:spPr>
        <p:txBody>
          <a:bodyPr wrap="square">
            <a:spAutoFit/>
          </a:bodyPr>
          <a:lstStyle/>
          <a:p>
            <a:r>
              <a:rPr lang="en-US" altLang="zh-CN" sz="2000" dirty="0"/>
              <a:t>Vehicles</a:t>
            </a:r>
          </a:p>
        </p:txBody>
      </p:sp>
      <p:sp>
        <p:nvSpPr>
          <p:cNvPr id="12" name="矩形 11"/>
          <p:cNvSpPr/>
          <p:nvPr/>
        </p:nvSpPr>
        <p:spPr>
          <a:xfrm>
            <a:off x="4267196" y="3487352"/>
            <a:ext cx="1554977" cy="400110"/>
          </a:xfrm>
          <a:prstGeom prst="rect">
            <a:avLst/>
          </a:prstGeom>
        </p:spPr>
        <p:txBody>
          <a:bodyPr wrap="none">
            <a:spAutoFit/>
          </a:bodyPr>
          <a:lstStyle/>
          <a:p>
            <a:r>
              <a:rPr lang="en-US" altLang="zh-CN" sz="2000" dirty="0"/>
              <a:t>Sharing bikes</a:t>
            </a:r>
          </a:p>
        </p:txBody>
      </p:sp>
      <p:sp>
        <p:nvSpPr>
          <p:cNvPr id="13" name="矩形 12"/>
          <p:cNvSpPr/>
          <p:nvPr/>
        </p:nvSpPr>
        <p:spPr>
          <a:xfrm>
            <a:off x="6296283" y="3508131"/>
            <a:ext cx="1576072" cy="400110"/>
          </a:xfrm>
          <a:prstGeom prst="rect">
            <a:avLst/>
          </a:prstGeom>
        </p:spPr>
        <p:txBody>
          <a:bodyPr wrap="none">
            <a:spAutoFit/>
          </a:bodyPr>
          <a:lstStyle/>
          <a:p>
            <a:r>
              <a:rPr lang="en-US" altLang="zh-CN" sz="2000" dirty="0"/>
              <a:t>Smartphones</a:t>
            </a:r>
          </a:p>
        </p:txBody>
      </p:sp>
      <p:sp>
        <p:nvSpPr>
          <p:cNvPr id="17" name="矩形 16"/>
          <p:cNvSpPr/>
          <p:nvPr/>
        </p:nvSpPr>
        <p:spPr>
          <a:xfrm>
            <a:off x="428596" y="5429264"/>
            <a:ext cx="4100097" cy="369332"/>
          </a:xfrm>
          <a:prstGeom prst="rect">
            <a:avLst/>
          </a:prstGeom>
        </p:spPr>
        <p:txBody>
          <a:bodyPr wrap="none">
            <a:spAutoFit/>
          </a:bodyPr>
          <a:lstStyle/>
          <a:p>
            <a:r>
              <a:rPr lang="en-US" altLang="zh-CN" dirty="0"/>
              <a:t>e.g. (34.6259, 111.4085, 1499644819000)</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34</a:t>
            </a:fld>
            <a:endParaRPr lang="zh-CN" altLang="en-US" dirty="0"/>
          </a:p>
        </p:txBody>
      </p:sp>
      <p:pic>
        <p:nvPicPr>
          <p:cNvPr id="15" name="图片 14"/>
          <p:cNvPicPr>
            <a:picLocks noChangeAspect="1"/>
          </p:cNvPicPr>
          <p:nvPr/>
        </p:nvPicPr>
        <p:blipFill>
          <a:blip r:embed="rId2"/>
          <a:stretch>
            <a:fillRect/>
          </a:stretch>
        </p:blipFill>
        <p:spPr>
          <a:xfrm>
            <a:off x="93304" y="2982685"/>
            <a:ext cx="3776361" cy="3687425"/>
          </a:xfrm>
          <a:prstGeom prst="rect">
            <a:avLst/>
          </a:prstGeom>
        </p:spPr>
      </p:pic>
      <p:pic>
        <p:nvPicPr>
          <p:cNvPr id="16" name="图片 15"/>
          <p:cNvPicPr>
            <a:picLocks noChangeAspect="1"/>
          </p:cNvPicPr>
          <p:nvPr/>
        </p:nvPicPr>
        <p:blipFill>
          <a:blip r:embed="rId3"/>
          <a:stretch>
            <a:fillRect/>
          </a:stretch>
        </p:blipFill>
        <p:spPr>
          <a:xfrm>
            <a:off x="3986097" y="2982686"/>
            <a:ext cx="5054229" cy="3687424"/>
          </a:xfrm>
          <a:prstGeom prst="rect">
            <a:avLst/>
          </a:prstGeom>
        </p:spPr>
      </p:pic>
      <p:sp>
        <p:nvSpPr>
          <p:cNvPr id="18" name="内容占位符 2"/>
          <p:cNvSpPr>
            <a:spLocks noGrp="1"/>
          </p:cNvSpPr>
          <p:nvPr>
            <p:ph idx="1"/>
          </p:nvPr>
        </p:nvSpPr>
        <p:spPr>
          <a:xfrm>
            <a:off x="214282" y="857232"/>
            <a:ext cx="8669340" cy="1343743"/>
          </a:xfrm>
        </p:spPr>
        <p:txBody>
          <a:bodyPr>
            <a:noAutofit/>
          </a:bodyPr>
          <a:lstStyle/>
          <a:p>
            <a:pPr>
              <a:buNone/>
            </a:pPr>
            <a:r>
              <a:rPr lang="en-US" altLang="zh-CN" sz="2800" dirty="0" smtClean="0"/>
              <a:t>A </a:t>
            </a:r>
            <a:r>
              <a:rPr lang="en-US" altLang="zh-CN" sz="2800" b="1" dirty="0" smtClean="0">
                <a:solidFill>
                  <a:srgbClr val="FF0000"/>
                </a:solidFill>
              </a:rPr>
              <a:t>Trajectory</a:t>
            </a:r>
            <a:r>
              <a:rPr lang="en-US" altLang="zh-CN" sz="2800" dirty="0" smtClean="0">
                <a:solidFill>
                  <a:srgbClr val="FF0000"/>
                </a:solidFill>
              </a:rPr>
              <a:t> </a:t>
            </a:r>
            <a:r>
              <a:rPr lang="en-US" altLang="zh-CN" sz="2800" dirty="0" smtClean="0"/>
              <a:t>T[P</a:t>
            </a:r>
            <a:r>
              <a:rPr lang="en-US" altLang="zh-CN" sz="1400" dirty="0"/>
              <a:t>0</a:t>
            </a:r>
            <a:r>
              <a:rPr lang="en-US" altLang="zh-CN" sz="2800" dirty="0" smtClean="0"/>
              <a:t>,…, </a:t>
            </a:r>
            <a:r>
              <a:rPr lang="en-US" altLang="zh-CN" sz="2800" dirty="0" err="1" smtClean="0"/>
              <a:t>P</a:t>
            </a:r>
            <a:r>
              <a:rPr lang="en-US" altLang="zh-CN" sz="1400" dirty="0" err="1"/>
              <a:t>n</a:t>
            </a:r>
            <a:r>
              <a:rPr lang="en-US" altLang="zh-CN" sz="2800" dirty="0" smtClean="0"/>
              <a:t>]  is </a:t>
            </a:r>
            <a:r>
              <a:rPr lang="en-US" altLang="zh-CN" sz="2800" dirty="0"/>
              <a:t>a </a:t>
            </a:r>
            <a:r>
              <a:rPr lang="en-US" altLang="zh-CN" sz="2800" dirty="0" smtClean="0"/>
              <a:t>sequence of </a:t>
            </a:r>
            <a:r>
              <a:rPr lang="en-US" altLang="zh-CN" sz="2800" dirty="0"/>
              <a:t>data points in a monotonically increasing order of their </a:t>
            </a:r>
            <a:r>
              <a:rPr lang="en-US" altLang="zh-CN" sz="2800" dirty="0" smtClean="0"/>
              <a:t>associated </a:t>
            </a:r>
            <a:r>
              <a:rPr lang="en-US" altLang="zh-CN" sz="2800" dirty="0"/>
              <a:t>time values (i.e., </a:t>
            </a:r>
            <a:r>
              <a:rPr lang="en-US" altLang="zh-CN" sz="2800" dirty="0" smtClean="0"/>
              <a:t>P</a:t>
            </a:r>
            <a:r>
              <a:rPr lang="en-US" altLang="zh-CN" sz="1600" dirty="0"/>
              <a:t>i</a:t>
            </a:r>
            <a:r>
              <a:rPr lang="en-US" altLang="zh-CN" sz="2800" dirty="0" smtClean="0"/>
              <a:t>.t </a:t>
            </a:r>
            <a:r>
              <a:rPr lang="en-US" altLang="zh-CN" sz="2800" dirty="0"/>
              <a:t>&lt; </a:t>
            </a:r>
            <a:r>
              <a:rPr lang="en-US" altLang="zh-CN" sz="2800" dirty="0" err="1"/>
              <a:t>P</a:t>
            </a:r>
            <a:r>
              <a:rPr lang="en-US" altLang="zh-CN" sz="1600" dirty="0" err="1"/>
              <a:t>j</a:t>
            </a:r>
            <a:r>
              <a:rPr lang="en-US" altLang="zh-CN" sz="1050" dirty="0"/>
              <a:t> </a:t>
            </a:r>
            <a:r>
              <a:rPr lang="en-US" altLang="zh-CN" sz="2800" dirty="0" smtClean="0"/>
              <a:t>.t </a:t>
            </a:r>
            <a:r>
              <a:rPr lang="en-US" altLang="zh-CN" sz="2800" dirty="0"/>
              <a:t>for any </a:t>
            </a:r>
            <a:r>
              <a:rPr lang="en-US" altLang="zh-CN" sz="2800" dirty="0" smtClean="0"/>
              <a:t>0≤ </a:t>
            </a:r>
            <a:r>
              <a:rPr lang="en-US" altLang="zh-CN" sz="2800" dirty="0" err="1" smtClean="0"/>
              <a:t>i</a:t>
            </a:r>
            <a:r>
              <a:rPr lang="en-US" altLang="zh-CN" sz="2800" dirty="0" smtClean="0"/>
              <a:t> </a:t>
            </a:r>
            <a:r>
              <a:rPr lang="en-US" altLang="zh-CN" sz="2800" dirty="0"/>
              <a:t>&lt; </a:t>
            </a:r>
            <a:r>
              <a:rPr lang="en-US" altLang="zh-CN" sz="2800" dirty="0" smtClean="0"/>
              <a:t>j ≤ n)</a:t>
            </a:r>
          </a:p>
          <a:p>
            <a:pPr lvl="1"/>
            <a:endParaRPr lang="en-US" altLang="zh-CN" dirty="0" smtClean="0"/>
          </a:p>
        </p:txBody>
      </p:sp>
      <p:graphicFrame>
        <p:nvGraphicFramePr>
          <p:cNvPr id="20" name="表格 19"/>
          <p:cNvGraphicFramePr>
            <a:graphicFrameLocks noGrp="1"/>
          </p:cNvGraphicFramePr>
          <p:nvPr>
            <p:extLst>
              <p:ext uri="{D42A27DB-BD31-4B8C-83A1-F6EECF244321}">
                <p14:modId xmlns:p14="http://schemas.microsoft.com/office/powerpoint/2010/main" xmlns="" val="693371839"/>
              </p:ext>
            </p:extLst>
          </p:nvPr>
        </p:nvGraphicFramePr>
        <p:xfrm>
          <a:off x="284290" y="3041438"/>
          <a:ext cx="8716866" cy="3563016"/>
        </p:xfrm>
        <a:graphic>
          <a:graphicData uri="http://schemas.openxmlformats.org/drawingml/2006/table">
            <a:tbl>
              <a:tblPr firstRow="1" bandRow="1">
                <a:tableStyleId>{5C22544A-7EE6-4342-B048-85BDC9FD1C3A}</a:tableStyleId>
              </a:tblPr>
              <a:tblGrid>
                <a:gridCol w="1742244"/>
                <a:gridCol w="1327423"/>
                <a:gridCol w="1998717"/>
                <a:gridCol w="1390953"/>
                <a:gridCol w="2257529"/>
              </a:tblGrid>
              <a:tr h="943724">
                <a:tc>
                  <a:txBody>
                    <a:bodyPr/>
                    <a:lstStyle/>
                    <a:p>
                      <a:pPr algn="ctr">
                        <a:spcBef>
                          <a:spcPts val="600"/>
                        </a:spcBef>
                      </a:pPr>
                      <a:r>
                        <a:rPr lang="en-US" altLang="zh-CN" sz="2000" b="1" baseline="0" dirty="0" smtClean="0">
                          <a:solidFill>
                            <a:schemeClr val="tx1"/>
                          </a:solidFill>
                        </a:rPr>
                        <a:t>Sensors </a:t>
                      </a:r>
                    </a:p>
                    <a:p>
                      <a:pPr algn="ctr">
                        <a:spcBef>
                          <a:spcPts val="600"/>
                        </a:spcBef>
                      </a:pPr>
                      <a:endParaRPr lang="zh-CN" altLang="en-US" sz="2000" b="1" baseline="0" dirty="0">
                        <a:solidFill>
                          <a:schemeClr val="tx1"/>
                        </a:solidFill>
                      </a:endParaRPr>
                    </a:p>
                  </a:txBody>
                  <a:tcPr marL="68580" marR="68580" marT="34290" marB="34290">
                    <a:solidFill>
                      <a:schemeClr val="accent3">
                        <a:lumMod val="95000"/>
                      </a:schemeClr>
                    </a:solidFill>
                  </a:tcPr>
                </a:tc>
                <a:tc>
                  <a:txBody>
                    <a:bodyPr/>
                    <a:lstStyle/>
                    <a:p>
                      <a:pPr algn="ctr">
                        <a:spcBef>
                          <a:spcPts val="600"/>
                        </a:spcBef>
                      </a:pPr>
                      <a:r>
                        <a:rPr lang="en-US" altLang="zh-CN" sz="2000" b="1" baseline="0" dirty="0" smtClean="0">
                          <a:solidFill>
                            <a:schemeClr val="tx1"/>
                          </a:solidFill>
                        </a:rPr>
                        <a:t>Time (s) per point</a:t>
                      </a:r>
                      <a:endParaRPr lang="zh-CN" altLang="en-US" sz="2000" b="1" baseline="0" dirty="0">
                        <a:solidFill>
                          <a:schemeClr val="tx1"/>
                        </a:solidFill>
                      </a:endParaRPr>
                    </a:p>
                  </a:txBody>
                  <a:tcPr marL="68580" marR="68580" marT="34290" marB="34290">
                    <a:solidFill>
                      <a:schemeClr val="accent3">
                        <a:lumMod val="95000"/>
                      </a:schemeClr>
                    </a:solidFill>
                  </a:tcPr>
                </a:tc>
                <a:tc>
                  <a:txBody>
                    <a:bodyPr/>
                    <a:lstStyle/>
                    <a:p>
                      <a:pPr algn="ctr">
                        <a:spcBef>
                          <a:spcPts val="600"/>
                        </a:spcBef>
                      </a:pPr>
                      <a:r>
                        <a:rPr lang="en-US" altLang="zh-CN" sz="2000" b="1" baseline="0" dirty="0" smtClean="0">
                          <a:solidFill>
                            <a:schemeClr val="tx1"/>
                          </a:solidFill>
                        </a:rPr>
                        <a:t>Points </a:t>
                      </a:r>
                    </a:p>
                    <a:p>
                      <a:pPr algn="ctr">
                        <a:spcBef>
                          <a:spcPts val="600"/>
                        </a:spcBef>
                      </a:pPr>
                      <a:r>
                        <a:rPr lang="en-US" altLang="zh-CN" sz="2000" b="1" baseline="0" dirty="0" smtClean="0">
                          <a:solidFill>
                            <a:schemeClr val="tx1"/>
                          </a:solidFill>
                        </a:rPr>
                        <a:t>per day</a:t>
                      </a:r>
                      <a:endParaRPr lang="zh-CN" altLang="en-US" sz="2000" b="1" baseline="0" dirty="0">
                        <a:solidFill>
                          <a:schemeClr val="tx1"/>
                        </a:solidFill>
                      </a:endParaRPr>
                    </a:p>
                  </a:txBody>
                  <a:tcPr marL="68580" marR="68580" marT="34290" marB="34290">
                    <a:solidFill>
                      <a:schemeClr val="accent3">
                        <a:lumMod val="95000"/>
                      </a:schemeClr>
                    </a:solidFill>
                  </a:tcPr>
                </a:tc>
                <a:tc>
                  <a:txBody>
                    <a:bodyPr/>
                    <a:lstStyle/>
                    <a:p>
                      <a:pPr algn="ctr">
                        <a:spcBef>
                          <a:spcPts val="600"/>
                        </a:spcBef>
                      </a:pPr>
                      <a:r>
                        <a:rPr lang="en-US" altLang="zh-CN" sz="2000" b="1" baseline="0" dirty="0" smtClean="0">
                          <a:solidFill>
                            <a:schemeClr val="tx1"/>
                          </a:solidFill>
                        </a:rPr>
                        <a:t># of Sensors</a:t>
                      </a:r>
                      <a:endParaRPr lang="zh-CN" altLang="en-US" sz="2000" b="1" baseline="0" dirty="0">
                        <a:solidFill>
                          <a:schemeClr val="tx1"/>
                        </a:solidFill>
                      </a:endParaRPr>
                    </a:p>
                  </a:txBody>
                  <a:tcPr marL="68580" marR="68580" marT="34290" marB="34290">
                    <a:solidFill>
                      <a:schemeClr val="accent3">
                        <a:lumMod val="95000"/>
                      </a:schemeClr>
                    </a:solidFill>
                  </a:tcPr>
                </a:tc>
                <a:tc>
                  <a:txBody>
                    <a:bodyPr/>
                    <a:lstStyle/>
                    <a:p>
                      <a:pPr algn="ctr">
                        <a:spcBef>
                          <a:spcPts val="600"/>
                        </a:spcBef>
                      </a:pPr>
                      <a:r>
                        <a:rPr lang="en-US" altLang="zh-CN" sz="2000" b="1" baseline="0" dirty="0" smtClean="0">
                          <a:solidFill>
                            <a:schemeClr val="tx1"/>
                          </a:solidFill>
                        </a:rPr>
                        <a:t>total points </a:t>
                      </a:r>
                    </a:p>
                    <a:p>
                      <a:pPr algn="ctr">
                        <a:spcBef>
                          <a:spcPts val="600"/>
                        </a:spcBef>
                      </a:pPr>
                      <a:r>
                        <a:rPr lang="en-US" altLang="zh-CN" sz="2000" b="1" baseline="0" dirty="0" smtClean="0">
                          <a:solidFill>
                            <a:schemeClr val="tx1"/>
                          </a:solidFill>
                        </a:rPr>
                        <a:t>per day</a:t>
                      </a:r>
                      <a:endParaRPr lang="zh-CN" altLang="en-US" sz="2000" b="1" baseline="0" dirty="0">
                        <a:solidFill>
                          <a:schemeClr val="tx1"/>
                        </a:solidFill>
                      </a:endParaRPr>
                    </a:p>
                  </a:txBody>
                  <a:tcPr marL="68580" marR="68580" marT="34290" marB="34290">
                    <a:solidFill>
                      <a:schemeClr val="accent3">
                        <a:lumMod val="95000"/>
                      </a:schemeClr>
                    </a:solidFill>
                  </a:tcPr>
                </a:tc>
              </a:tr>
              <a:tr h="654823">
                <a:tc>
                  <a:txBody>
                    <a:bodyPr/>
                    <a:lstStyle/>
                    <a:p>
                      <a:pPr>
                        <a:spcBef>
                          <a:spcPts val="600"/>
                        </a:spcBef>
                      </a:pPr>
                      <a:r>
                        <a:rPr lang="en-US" altLang="zh-CN" sz="2000" dirty="0" smtClean="0"/>
                        <a:t>Truck</a:t>
                      </a:r>
                      <a:endParaRPr lang="zh-CN" altLang="en-US" sz="2000" dirty="0"/>
                    </a:p>
                  </a:txBody>
                  <a:tcPr marL="68580" marR="68580" marT="34290" marB="34290"/>
                </a:tc>
                <a:tc>
                  <a:txBody>
                    <a:bodyPr/>
                    <a:lstStyle/>
                    <a:p>
                      <a:pPr>
                        <a:spcBef>
                          <a:spcPts val="600"/>
                        </a:spcBef>
                      </a:pPr>
                      <a:r>
                        <a:rPr lang="en-US" altLang="zh-CN" sz="2000" b="0" dirty="0" smtClean="0"/>
                        <a:t>1-30</a:t>
                      </a:r>
                      <a:endParaRPr lang="zh-CN" altLang="en-US" sz="2000" b="0" dirty="0"/>
                    </a:p>
                  </a:txBody>
                  <a:tcPr marL="68580" marR="68580" marT="34290" marB="34290"/>
                </a:tc>
                <a:tc>
                  <a:txBody>
                    <a:bodyPr/>
                    <a:lstStyle/>
                    <a:p>
                      <a:pPr>
                        <a:spcBef>
                          <a:spcPts val="600"/>
                        </a:spcBef>
                      </a:pPr>
                      <a:r>
                        <a:rPr lang="en-US" altLang="zh-CN" sz="2000" b="0" dirty="0" smtClean="0"/>
                        <a:t>2.88K  - 86.4K</a:t>
                      </a:r>
                      <a:endParaRPr lang="zh-CN" altLang="en-US" sz="2000" b="0" dirty="0"/>
                    </a:p>
                  </a:txBody>
                  <a:tcPr marL="68580" marR="68580" marT="34290" marB="34290"/>
                </a:tc>
                <a:tc>
                  <a:txBody>
                    <a:bodyPr/>
                    <a:lstStyle/>
                    <a:p>
                      <a:pPr>
                        <a:spcBef>
                          <a:spcPts val="600"/>
                        </a:spcBef>
                      </a:pPr>
                      <a:r>
                        <a:rPr lang="en-US" altLang="zh-CN" sz="2000" b="0" dirty="0" smtClean="0"/>
                        <a:t>20K</a:t>
                      </a:r>
                      <a:endParaRPr lang="zh-CN" altLang="en-US" sz="2000" b="0" dirty="0"/>
                    </a:p>
                  </a:txBody>
                  <a:tcPr marL="68580" marR="68580" marT="34290" marB="34290"/>
                </a:tc>
                <a:tc>
                  <a:txBody>
                    <a:bodyPr/>
                    <a:lstStyle/>
                    <a:p>
                      <a:pPr marL="0" marR="0" indent="0" algn="ctr" defTabSz="914400" rtl="0" eaLnBrk="1" fontAlgn="auto" latinLnBrk="0" hangingPunct="1">
                        <a:lnSpc>
                          <a:spcPct val="100000"/>
                        </a:lnSpc>
                        <a:spcBef>
                          <a:spcPts val="600"/>
                        </a:spcBef>
                        <a:spcAft>
                          <a:spcPts val="0"/>
                        </a:spcAft>
                        <a:buClrTx/>
                        <a:buSzTx/>
                        <a:buFontTx/>
                        <a:buNone/>
                        <a:tabLst/>
                        <a:defRPr/>
                      </a:pPr>
                      <a:r>
                        <a:rPr lang="en-US" altLang="zh-CN" sz="2000" b="0" dirty="0" smtClean="0"/>
                        <a:t>57.6M  - 1.728G</a:t>
                      </a:r>
                      <a:endParaRPr lang="zh-CN" altLang="en-US" sz="2000" b="0" dirty="0"/>
                    </a:p>
                  </a:txBody>
                  <a:tcPr marL="68580" marR="68580" marT="34290" marB="34290"/>
                </a:tc>
              </a:tr>
              <a:tr h="654823">
                <a:tc>
                  <a:txBody>
                    <a:bodyPr/>
                    <a:lstStyle/>
                    <a:p>
                      <a:pPr>
                        <a:spcBef>
                          <a:spcPts val="600"/>
                        </a:spcBef>
                      </a:pPr>
                      <a:r>
                        <a:rPr lang="en-US" altLang="zh-CN" sz="2000" dirty="0" smtClean="0"/>
                        <a:t>Service Car</a:t>
                      </a:r>
                      <a:endParaRPr lang="zh-CN" altLang="en-US" sz="2000" dirty="0"/>
                    </a:p>
                  </a:txBody>
                  <a:tcPr marL="68580" marR="68580" marT="34290" marB="34290"/>
                </a:tc>
                <a:tc>
                  <a:txBody>
                    <a:bodyPr/>
                    <a:lstStyle/>
                    <a:p>
                      <a:pPr>
                        <a:spcBef>
                          <a:spcPts val="600"/>
                        </a:spcBef>
                      </a:pPr>
                      <a:r>
                        <a:rPr lang="en-US" altLang="zh-CN" sz="2000" b="0" dirty="0" smtClean="0"/>
                        <a:t>1-5</a:t>
                      </a:r>
                      <a:endParaRPr lang="zh-CN" altLang="en-US" sz="2000" b="0" dirty="0"/>
                    </a:p>
                  </a:txBody>
                  <a:tcPr marL="68580" marR="68580" marT="34290" marB="34290"/>
                </a:tc>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altLang="zh-CN" sz="2000" b="0" dirty="0" smtClean="0"/>
                        <a:t>17.28k- 86.4K</a:t>
                      </a:r>
                      <a:endParaRPr lang="zh-CN" altLang="en-US" sz="2000" b="0" dirty="0"/>
                    </a:p>
                  </a:txBody>
                  <a:tcPr marL="68580" marR="68580" marT="34290" marB="34290"/>
                </a:tc>
                <a:tc>
                  <a:txBody>
                    <a:bodyPr/>
                    <a:lstStyle/>
                    <a:p>
                      <a:pPr>
                        <a:spcBef>
                          <a:spcPts val="600"/>
                        </a:spcBef>
                      </a:pPr>
                      <a:r>
                        <a:rPr lang="en-US" altLang="zh-CN" sz="2000" b="0" dirty="0" smtClean="0"/>
                        <a:t>100K</a:t>
                      </a:r>
                      <a:endParaRPr lang="zh-CN" altLang="en-US" sz="2000" b="0" dirty="0"/>
                    </a:p>
                  </a:txBody>
                  <a:tcPr marL="68580" marR="68580" marT="34290" marB="34290"/>
                </a:tc>
                <a:tc>
                  <a:txBody>
                    <a:bodyPr/>
                    <a:lstStyle/>
                    <a:p>
                      <a:pPr algn="ctr">
                        <a:spcBef>
                          <a:spcPts val="600"/>
                        </a:spcBef>
                      </a:pPr>
                      <a:r>
                        <a:rPr lang="en-US" altLang="zh-CN" sz="2000" b="0" dirty="0" smtClean="0"/>
                        <a:t>1.728G - 8.64G</a:t>
                      </a:r>
                      <a:endParaRPr lang="zh-CN" altLang="en-US" sz="2000" b="0" dirty="0"/>
                    </a:p>
                  </a:txBody>
                  <a:tcPr marL="68580" marR="68580" marT="34290" marB="34290"/>
                </a:tc>
              </a:tr>
              <a:tr h="654823">
                <a:tc>
                  <a:txBody>
                    <a:bodyPr/>
                    <a:lstStyle/>
                    <a:p>
                      <a:pPr>
                        <a:spcBef>
                          <a:spcPts val="600"/>
                        </a:spcBef>
                      </a:pPr>
                      <a:r>
                        <a:rPr lang="en-US" altLang="zh-CN" sz="2000" dirty="0" smtClean="0"/>
                        <a:t>Sharing bikes</a:t>
                      </a:r>
                      <a:endParaRPr lang="zh-CN" altLang="en-US" sz="2000" dirty="0"/>
                    </a:p>
                  </a:txBody>
                  <a:tcPr marL="68580" marR="68580" marT="34290" marB="34290"/>
                </a:tc>
                <a:tc>
                  <a:txBody>
                    <a:bodyPr/>
                    <a:lstStyle/>
                    <a:p>
                      <a:pPr>
                        <a:spcBef>
                          <a:spcPts val="600"/>
                        </a:spcBef>
                      </a:pPr>
                      <a:r>
                        <a:rPr lang="en-US" altLang="zh-CN" sz="2000" b="0" dirty="0" smtClean="0"/>
                        <a:t>1-10</a:t>
                      </a:r>
                      <a:endParaRPr lang="zh-CN" altLang="en-US" sz="2000" b="0" dirty="0"/>
                    </a:p>
                  </a:txBody>
                  <a:tcPr marL="68580" marR="68580" marT="34290" marB="34290"/>
                </a:tc>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altLang="zh-CN" sz="2000" b="0" dirty="0" smtClean="0"/>
                        <a:t>8.64K  - 86.4K</a:t>
                      </a:r>
                      <a:endParaRPr lang="zh-CN" altLang="en-US" sz="2000" b="0" dirty="0"/>
                    </a:p>
                  </a:txBody>
                  <a:tcPr marL="68580" marR="68580" marT="34290" marB="34290"/>
                </a:tc>
                <a:tc>
                  <a:txBody>
                    <a:bodyPr/>
                    <a:lstStyle/>
                    <a:p>
                      <a:pPr>
                        <a:spcBef>
                          <a:spcPts val="600"/>
                        </a:spcBef>
                      </a:pPr>
                      <a:r>
                        <a:rPr lang="en-US" altLang="zh-CN" sz="2000" b="0" dirty="0" smtClean="0"/>
                        <a:t>1M</a:t>
                      </a:r>
                      <a:endParaRPr lang="zh-CN" altLang="en-US" sz="2000" b="0" dirty="0"/>
                    </a:p>
                  </a:txBody>
                  <a:tcPr marL="68580" marR="68580" marT="34290" marB="34290"/>
                </a:tc>
                <a:tc>
                  <a:txBody>
                    <a:bodyPr/>
                    <a:lstStyle/>
                    <a:p>
                      <a:pPr algn="ctr">
                        <a:spcBef>
                          <a:spcPts val="600"/>
                        </a:spcBef>
                      </a:pPr>
                      <a:r>
                        <a:rPr lang="en-US" altLang="zh-CN" sz="2000" b="0" dirty="0" smtClean="0"/>
                        <a:t>9.6G -</a:t>
                      </a:r>
                      <a:r>
                        <a:rPr lang="en-US" altLang="zh-CN" sz="2000" b="0" baseline="0" dirty="0" smtClean="0"/>
                        <a:t> </a:t>
                      </a:r>
                      <a:r>
                        <a:rPr lang="en-US" altLang="zh-CN" sz="2000" b="0" dirty="0" smtClean="0"/>
                        <a:t>96G</a:t>
                      </a:r>
                      <a:endParaRPr lang="zh-CN" altLang="en-US" sz="2000" b="0" dirty="0"/>
                    </a:p>
                  </a:txBody>
                  <a:tcPr marL="68580" marR="68580" marT="34290" marB="34290"/>
                </a:tc>
              </a:tr>
              <a:tr h="654823">
                <a:tc>
                  <a:txBody>
                    <a:bodyPr/>
                    <a:lstStyle/>
                    <a:p>
                      <a:pPr>
                        <a:spcBef>
                          <a:spcPts val="600"/>
                        </a:spcBef>
                      </a:pPr>
                      <a:r>
                        <a:rPr lang="en-US" altLang="zh-CN" sz="2000" dirty="0" smtClean="0"/>
                        <a:t>Smartphones</a:t>
                      </a:r>
                      <a:endParaRPr lang="zh-CN" altLang="en-US" sz="2000" dirty="0"/>
                    </a:p>
                  </a:txBody>
                  <a:tcPr marL="68580" marR="68580" marT="34290" marB="34290"/>
                </a:tc>
                <a:tc>
                  <a:txBody>
                    <a:bodyPr/>
                    <a:lstStyle/>
                    <a:p>
                      <a:pPr>
                        <a:spcBef>
                          <a:spcPts val="600"/>
                        </a:spcBef>
                      </a:pPr>
                      <a:r>
                        <a:rPr lang="en-US" altLang="zh-CN" sz="2000" b="0" dirty="0" smtClean="0"/>
                        <a:t>1-60</a:t>
                      </a:r>
                      <a:endParaRPr lang="zh-CN" altLang="en-US" sz="2000" b="0" dirty="0"/>
                    </a:p>
                  </a:txBody>
                  <a:tcPr marL="68580" marR="68580" marT="34290" marB="34290"/>
                </a:tc>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altLang="zh-CN" sz="2000" b="0" dirty="0" smtClean="0"/>
                        <a:t>1.44K  - 86.4K</a:t>
                      </a:r>
                      <a:endParaRPr lang="zh-CN" altLang="en-US" sz="2000" b="0" dirty="0"/>
                    </a:p>
                  </a:txBody>
                  <a:tcPr marL="68580" marR="68580" marT="34290" marB="34290"/>
                </a:tc>
                <a:tc>
                  <a:txBody>
                    <a:bodyPr/>
                    <a:lstStyle/>
                    <a:p>
                      <a:pPr>
                        <a:spcBef>
                          <a:spcPts val="600"/>
                        </a:spcBef>
                      </a:pPr>
                      <a:r>
                        <a:rPr lang="en-US" altLang="zh-CN" sz="2000" b="0" dirty="0" smtClean="0"/>
                        <a:t>10M</a:t>
                      </a:r>
                      <a:endParaRPr lang="zh-CN" altLang="en-US" sz="2000" b="0" dirty="0"/>
                    </a:p>
                  </a:txBody>
                  <a:tcPr marL="68580" marR="68580" marT="34290" marB="34290"/>
                </a:tc>
                <a:tc>
                  <a:txBody>
                    <a:bodyPr/>
                    <a:lstStyle/>
                    <a:p>
                      <a:pPr algn="ctr">
                        <a:spcBef>
                          <a:spcPts val="600"/>
                        </a:spcBef>
                      </a:pPr>
                      <a:r>
                        <a:rPr lang="en-US" altLang="zh-CN" sz="2000" b="0" dirty="0" smtClean="0"/>
                        <a:t>14.4G -</a:t>
                      </a:r>
                      <a:r>
                        <a:rPr lang="en-US" altLang="zh-CN" sz="2000" b="0" baseline="0" dirty="0" smtClean="0"/>
                        <a:t> </a:t>
                      </a:r>
                      <a:r>
                        <a:rPr lang="en-US" altLang="zh-CN" sz="2000" b="0" dirty="0" smtClean="0"/>
                        <a:t>864G</a:t>
                      </a:r>
                      <a:endParaRPr lang="zh-CN" altLang="en-US" sz="2000" b="0" dirty="0"/>
                    </a:p>
                  </a:txBody>
                  <a:tcPr marL="68580" marR="68580" marT="34290" marB="34290"/>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1214414" y="965302"/>
            <a:ext cx="6115597" cy="4821152"/>
          </a:xfrm>
          <a:prstGeom prst="rect">
            <a:avLst/>
          </a:prstGeom>
        </p:spPr>
      </p:pic>
      <p:sp>
        <p:nvSpPr>
          <p:cNvPr id="10" name="内容占位符 2"/>
          <p:cNvSpPr>
            <a:spLocks noGrp="1"/>
          </p:cNvSpPr>
          <p:nvPr>
            <p:ph idx="1"/>
          </p:nvPr>
        </p:nvSpPr>
        <p:spPr>
          <a:xfrm>
            <a:off x="214282" y="1000108"/>
            <a:ext cx="8556495" cy="3043701"/>
          </a:xfrm>
          <a:solidFill>
            <a:schemeClr val="bg1"/>
          </a:solidFill>
        </p:spPr>
        <p:txBody>
          <a:bodyPr>
            <a:noAutofit/>
          </a:bodyPr>
          <a:lstStyle/>
          <a:p>
            <a:r>
              <a:rPr lang="en-US" altLang="zh-CN" sz="2800" dirty="0" smtClean="0"/>
              <a:t>The uploading and saving of the raw GPS data is</a:t>
            </a:r>
          </a:p>
          <a:p>
            <a:pPr lvl="1"/>
            <a:r>
              <a:rPr lang="en-US" altLang="zh-CN" dirty="0" smtClean="0"/>
              <a:t>wasting of network bandwidth and Storage space</a:t>
            </a:r>
          </a:p>
          <a:p>
            <a:pPr lvl="1"/>
            <a:r>
              <a:rPr lang="en-US" altLang="zh-CN" dirty="0" smtClean="0"/>
              <a:t>slowing the performance of queries</a:t>
            </a:r>
          </a:p>
          <a:p>
            <a:pPr lvl="1"/>
            <a:endParaRPr lang="en-US" altLang="zh-CN" sz="2000" dirty="0" smtClean="0">
              <a:solidFill>
                <a:srgbClr val="FF0000"/>
              </a:solidFill>
            </a:endParaRPr>
          </a:p>
          <a:p>
            <a:r>
              <a:rPr lang="en-US" altLang="zh-CN" sz="2800" dirty="0" smtClean="0">
                <a:solidFill>
                  <a:srgbClr val="FF0000"/>
                </a:solidFill>
              </a:rPr>
              <a:t>Line-based </a:t>
            </a:r>
            <a:r>
              <a:rPr lang="en-US" altLang="zh-CN" sz="2800" dirty="0">
                <a:solidFill>
                  <a:srgbClr val="FF0000"/>
                </a:solidFill>
              </a:rPr>
              <a:t>trajectory simplification</a:t>
            </a:r>
            <a:r>
              <a:rPr lang="en-US" altLang="zh-CN" sz="2800" dirty="0"/>
              <a:t> (</a:t>
            </a:r>
            <a:r>
              <a:rPr lang="en-US" altLang="zh-CN" sz="2800" dirty="0">
                <a:solidFill>
                  <a:srgbClr val="FF0000"/>
                </a:solidFill>
              </a:rPr>
              <a:t>trajectory simplification</a:t>
            </a:r>
            <a:r>
              <a:rPr lang="en-US" altLang="zh-CN" sz="2800" dirty="0"/>
              <a:t> for convenience) algorithms </a:t>
            </a:r>
            <a:r>
              <a:rPr lang="en-US" altLang="zh-CN" sz="2800" dirty="0" smtClean="0"/>
              <a:t>alleviate this </a:t>
            </a:r>
            <a:r>
              <a:rPr lang="en-US" altLang="zh-CN" sz="2800" dirty="0"/>
              <a:t>issue, and are commonly used in practice.</a:t>
            </a:r>
            <a:endParaRPr lang="zh-CN" altLang="en-US" sz="2800" dirty="0"/>
          </a:p>
          <a:p>
            <a:pPr lvl="1"/>
            <a:endParaRPr lang="en-US" altLang="zh-CN" sz="2000" dirty="0" smtClean="0"/>
          </a:p>
          <a:p>
            <a:pPr lvl="1"/>
            <a:endParaRPr lang="en-US" altLang="zh-CN" sz="2000" dirty="0" smtClean="0"/>
          </a:p>
        </p:txBody>
      </p:sp>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35</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1441094" y="3907833"/>
            <a:ext cx="6434569" cy="1950059"/>
          </a:xfrm>
          <a:prstGeom prst="rect">
            <a:avLst/>
          </a:prstGeom>
        </p:spPr>
      </p:pic>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36</a:t>
            </a:fld>
            <a:endParaRPr lang="zh-CN" altLang="en-US" dirty="0"/>
          </a:p>
        </p:txBody>
      </p:sp>
      <p:sp>
        <p:nvSpPr>
          <p:cNvPr id="7" name="内容占位符 2"/>
          <p:cNvSpPr txBox="1">
            <a:spLocks/>
          </p:cNvSpPr>
          <p:nvPr/>
        </p:nvSpPr>
        <p:spPr>
          <a:xfrm>
            <a:off x="571472" y="1355687"/>
            <a:ext cx="7886701" cy="2355764"/>
          </a:xfrm>
          <a:prstGeom prst="rect">
            <a:avLst/>
          </a:prstGeom>
          <a:ln>
            <a:noFill/>
          </a:ln>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The “</a:t>
            </a:r>
            <a:r>
              <a:rPr lang="en-US" altLang="zh-CN" dirty="0">
                <a:solidFill>
                  <a:srgbClr val="FF0000"/>
                </a:solidFill>
              </a:rPr>
              <a:t>Min-#</a:t>
            </a:r>
            <a:r>
              <a:rPr lang="en-US" altLang="zh-CN" dirty="0"/>
              <a:t>” </a:t>
            </a:r>
            <a:r>
              <a:rPr lang="en-US" altLang="zh-CN" dirty="0" smtClean="0"/>
              <a:t>problem of trajectory simplification</a:t>
            </a:r>
            <a:endParaRPr lang="en-US" altLang="zh-CN" dirty="0"/>
          </a:p>
          <a:p>
            <a:pPr lvl="1"/>
            <a:r>
              <a:rPr lang="en-US" altLang="zh-CN" b="1" dirty="0">
                <a:solidFill>
                  <a:srgbClr val="FF0000"/>
                </a:solidFill>
              </a:rPr>
              <a:t>C</a:t>
            </a:r>
            <a:r>
              <a:rPr lang="en-US" altLang="zh-CN" b="1" dirty="0" smtClean="0">
                <a:solidFill>
                  <a:srgbClr val="FF0000"/>
                </a:solidFill>
              </a:rPr>
              <a:t>ompression ratio</a:t>
            </a:r>
            <a:r>
              <a:rPr lang="en-US" altLang="zh-CN" dirty="0" smtClean="0"/>
              <a:t>: to </a:t>
            </a:r>
            <a:r>
              <a:rPr lang="en-US" altLang="zh-CN" dirty="0"/>
              <a:t>get the minimal number of line </a:t>
            </a:r>
            <a:r>
              <a:rPr lang="en-US" altLang="zh-CN" dirty="0" smtClean="0"/>
              <a:t>segments to represent the original trajectory</a:t>
            </a:r>
            <a:endParaRPr lang="en-US" altLang="zh-CN" dirty="0"/>
          </a:p>
          <a:p>
            <a:pPr lvl="1"/>
            <a:r>
              <a:rPr lang="en-US" altLang="zh-CN" b="1" dirty="0" smtClean="0">
                <a:solidFill>
                  <a:srgbClr val="FF0000"/>
                </a:solidFill>
              </a:rPr>
              <a:t>Error-bounded</a:t>
            </a:r>
            <a:r>
              <a:rPr lang="en-US" altLang="zh-CN" dirty="0"/>
              <a:t>: </a:t>
            </a:r>
            <a:r>
              <a:rPr lang="en-US" altLang="zh-CN" dirty="0" smtClean="0"/>
              <a:t>to ensure that the distance </a:t>
            </a:r>
            <a:r>
              <a:rPr lang="en-US" altLang="zh-CN" dirty="0"/>
              <a:t>of any original point to its corresponding line segment is less than a pre-defined threshold </a:t>
            </a:r>
            <a:r>
              <a:rPr lang="el-GR" altLang="zh-CN" b="1" dirty="0" smtClean="0"/>
              <a:t>ζ</a:t>
            </a:r>
            <a:endParaRPr lang="en-US" altLang="zh-CN" b="1" dirty="0"/>
          </a:p>
        </p:txBody>
      </p:sp>
      <p:pic>
        <p:nvPicPr>
          <p:cNvPr id="11" name="图片 10"/>
          <p:cNvPicPr>
            <a:picLocks noChangeAspect="1"/>
          </p:cNvPicPr>
          <p:nvPr/>
        </p:nvPicPr>
        <p:blipFill>
          <a:blip r:embed="rId3"/>
          <a:stretch>
            <a:fillRect/>
          </a:stretch>
        </p:blipFill>
        <p:spPr>
          <a:xfrm>
            <a:off x="1432730" y="3909082"/>
            <a:ext cx="6430445" cy="1948810"/>
          </a:xfrm>
          <a:prstGeom prst="rect">
            <a:avLst/>
          </a:prstGeom>
        </p:spPr>
      </p:pic>
      <p:sp>
        <p:nvSpPr>
          <p:cNvPr id="13" name="矩形 12"/>
          <p:cNvSpPr/>
          <p:nvPr/>
        </p:nvSpPr>
        <p:spPr>
          <a:xfrm>
            <a:off x="1943828" y="3830045"/>
            <a:ext cx="312984" cy="400110"/>
          </a:xfrm>
          <a:prstGeom prst="rect">
            <a:avLst/>
          </a:prstGeom>
          <a:solidFill>
            <a:schemeClr val="bg1"/>
          </a:solidFill>
        </p:spPr>
        <p:txBody>
          <a:bodyPr wrap="square">
            <a:spAutoFit/>
          </a:bodyPr>
          <a:lstStyle/>
          <a:p>
            <a:r>
              <a:rPr lang="el-GR" altLang="zh-CN" sz="2000" b="1" dirty="0"/>
              <a:t>ζ</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37</a:t>
            </a:fld>
            <a:endParaRPr lang="zh-CN" altLang="en-US" dirty="0"/>
          </a:p>
        </p:txBody>
      </p:sp>
      <p:sp>
        <p:nvSpPr>
          <p:cNvPr id="13" name="矩形 12"/>
          <p:cNvSpPr/>
          <p:nvPr/>
        </p:nvSpPr>
        <p:spPr>
          <a:xfrm>
            <a:off x="1943828" y="3830045"/>
            <a:ext cx="312984" cy="400110"/>
          </a:xfrm>
          <a:prstGeom prst="rect">
            <a:avLst/>
          </a:prstGeom>
          <a:solidFill>
            <a:schemeClr val="bg1"/>
          </a:solidFill>
        </p:spPr>
        <p:txBody>
          <a:bodyPr wrap="square">
            <a:spAutoFit/>
          </a:bodyPr>
          <a:lstStyle/>
          <a:p>
            <a:r>
              <a:rPr lang="el-GR" altLang="zh-CN" sz="2000" b="1" dirty="0"/>
              <a:t>ζ</a:t>
            </a:r>
            <a:endParaRPr lang="zh-CN" altLang="en-US" sz="2000" dirty="0"/>
          </a:p>
        </p:txBody>
      </p:sp>
      <p:sp>
        <p:nvSpPr>
          <p:cNvPr id="8" name="内容占位符 2"/>
          <p:cNvSpPr>
            <a:spLocks noGrp="1"/>
          </p:cNvSpPr>
          <p:nvPr>
            <p:ph idx="1"/>
          </p:nvPr>
        </p:nvSpPr>
        <p:spPr>
          <a:xfrm>
            <a:off x="285720" y="1142984"/>
            <a:ext cx="8572560" cy="1748003"/>
          </a:xfrm>
        </p:spPr>
        <p:txBody>
          <a:bodyPr>
            <a:normAutofit fontScale="77500" lnSpcReduction="20000"/>
          </a:bodyPr>
          <a:lstStyle/>
          <a:p>
            <a:r>
              <a:rPr lang="en-US" altLang="zh-CN" sz="3400" dirty="0"/>
              <a:t>The </a:t>
            </a:r>
            <a:r>
              <a:rPr lang="en-US" altLang="zh-CN" sz="3400" dirty="0" smtClean="0"/>
              <a:t>optimal </a:t>
            </a:r>
            <a:r>
              <a:rPr lang="en-US" altLang="zh-CN" sz="3400" dirty="0"/>
              <a:t>algorithm </a:t>
            </a:r>
            <a:r>
              <a:rPr lang="en-US" altLang="zh-CN" sz="3400" dirty="0" smtClean="0"/>
              <a:t>has a time complexity of O(n</a:t>
            </a:r>
            <a:r>
              <a:rPr lang="en-US" altLang="zh-CN" sz="3400" baseline="30000" dirty="0" smtClean="0"/>
              <a:t>2</a:t>
            </a:r>
            <a:r>
              <a:rPr lang="en-US" altLang="zh-CN" sz="3400" dirty="0" smtClean="0"/>
              <a:t>)</a:t>
            </a:r>
          </a:p>
          <a:p>
            <a:r>
              <a:rPr lang="en-US" altLang="zh-CN" sz="3400" dirty="0"/>
              <a:t>Sub-optimal algorithms</a:t>
            </a:r>
          </a:p>
          <a:p>
            <a:pPr lvl="1"/>
            <a:r>
              <a:rPr lang="en-US" altLang="zh-CN" sz="2600" dirty="0" smtClean="0">
                <a:solidFill>
                  <a:srgbClr val="FF0000"/>
                </a:solidFill>
              </a:rPr>
              <a:t>Good (near optimal) compression ratios</a:t>
            </a:r>
          </a:p>
          <a:p>
            <a:pPr lvl="1"/>
            <a:r>
              <a:rPr lang="en-US" altLang="zh-CN" sz="2600" dirty="0" smtClean="0">
                <a:solidFill>
                  <a:srgbClr val="FF0000"/>
                </a:solidFill>
              </a:rPr>
              <a:t>Error-bounded</a:t>
            </a:r>
            <a:endParaRPr lang="zh-CN" altLang="en-US" sz="2600" dirty="0">
              <a:solidFill>
                <a:srgbClr val="FF0000"/>
              </a:solidFill>
            </a:endParaRPr>
          </a:p>
          <a:p>
            <a:endParaRPr lang="zh-CN" altLang="en-US" dirty="0"/>
          </a:p>
        </p:txBody>
      </p:sp>
      <p:graphicFrame>
        <p:nvGraphicFramePr>
          <p:cNvPr id="9" name="表格 8"/>
          <p:cNvGraphicFramePr>
            <a:graphicFrameLocks noGrp="1"/>
          </p:cNvGraphicFramePr>
          <p:nvPr>
            <p:extLst>
              <p:ext uri="{D42A27DB-BD31-4B8C-83A1-F6EECF244321}">
                <p14:modId xmlns:p14="http://schemas.microsoft.com/office/powerpoint/2010/main" xmlns="" val="497657407"/>
              </p:ext>
            </p:extLst>
          </p:nvPr>
        </p:nvGraphicFramePr>
        <p:xfrm>
          <a:off x="1714480" y="3143248"/>
          <a:ext cx="5143536" cy="1442374"/>
        </p:xfrm>
        <a:graphic>
          <a:graphicData uri="http://schemas.openxmlformats.org/drawingml/2006/table">
            <a:tbl>
              <a:tblPr firstRow="1" bandRow="1">
                <a:tableStyleId>{5C22544A-7EE6-4342-B048-85BDC9FD1C3A}</a:tableStyleId>
              </a:tblPr>
              <a:tblGrid>
                <a:gridCol w="1000132"/>
                <a:gridCol w="1953333"/>
                <a:gridCol w="2190071"/>
              </a:tblGrid>
              <a:tr h="549737">
                <a:tc>
                  <a:txBody>
                    <a:bodyPr/>
                    <a:lstStyle/>
                    <a:p>
                      <a:pPr algn="ctr"/>
                      <a:r>
                        <a:rPr lang="en-US" altLang="zh-CN" sz="1800" b="1" dirty="0" smtClean="0">
                          <a:solidFill>
                            <a:schemeClr val="tx1"/>
                          </a:solidFill>
                        </a:rPr>
                        <a:t>Type</a:t>
                      </a:r>
                      <a:endParaRPr lang="zh-CN" altLang="en-US" sz="1800" b="1" dirty="0">
                        <a:solidFill>
                          <a:schemeClr val="tx1"/>
                        </a:solidFill>
                      </a:endParaRPr>
                    </a:p>
                  </a:txBody>
                  <a:tcPr marL="68580" marR="68580" marT="34290" marB="34290"/>
                </a:tc>
                <a:tc>
                  <a:txBody>
                    <a:bodyPr/>
                    <a:lstStyle/>
                    <a:p>
                      <a:pPr algn="ctr"/>
                      <a:r>
                        <a:rPr lang="en-US" altLang="zh-CN" sz="1800" b="1" dirty="0" smtClean="0">
                          <a:solidFill>
                            <a:schemeClr val="tx1"/>
                          </a:solidFill>
                        </a:rPr>
                        <a:t>Time complexity</a:t>
                      </a:r>
                      <a:endParaRPr lang="zh-CN" altLang="en-US" sz="1800" b="1" dirty="0">
                        <a:solidFill>
                          <a:schemeClr val="tx1"/>
                        </a:solidFill>
                      </a:endParaRPr>
                    </a:p>
                  </a:txBody>
                  <a:tcPr marL="68580" marR="68580" marT="34290" marB="34290"/>
                </a:tc>
                <a:tc>
                  <a:txBody>
                    <a:bodyPr/>
                    <a:lstStyle/>
                    <a:p>
                      <a:pPr algn="ctr"/>
                      <a:r>
                        <a:rPr lang="en-US" altLang="zh-CN" sz="1800" b="1" dirty="0" smtClean="0">
                          <a:solidFill>
                            <a:schemeClr val="tx1"/>
                          </a:solidFill>
                        </a:rPr>
                        <a:t>Space complexity</a:t>
                      </a:r>
                      <a:endParaRPr lang="zh-CN" altLang="en-US" sz="1800" b="1" dirty="0">
                        <a:solidFill>
                          <a:schemeClr val="tx1"/>
                        </a:solidFill>
                      </a:endParaRPr>
                    </a:p>
                  </a:txBody>
                  <a:tcPr marL="68580" marR="68580" marT="34290" marB="34290"/>
                </a:tc>
              </a:tr>
              <a:tr h="329286">
                <a:tc>
                  <a:txBody>
                    <a:bodyPr/>
                    <a:lstStyle/>
                    <a:p>
                      <a:pPr algn="ctr"/>
                      <a:r>
                        <a:rPr lang="en-US" altLang="zh-CN" sz="1800" b="0" dirty="0" smtClean="0"/>
                        <a:t>Batch</a:t>
                      </a:r>
                      <a:endParaRPr lang="zh-CN" altLang="en-US" sz="1800" b="0" dirty="0"/>
                    </a:p>
                  </a:txBody>
                  <a:tcPr marL="68580" marR="68580" marT="34290" marB="34290"/>
                </a:tc>
                <a:tc>
                  <a:txBody>
                    <a:bodyPr/>
                    <a:lstStyle/>
                    <a:p>
                      <a:pPr algn="ctr"/>
                      <a:r>
                        <a:rPr lang="en-US" altLang="zh-CN" sz="1800" b="0" i="0" u="none" strike="noStrike" kern="1200" baseline="0" dirty="0" smtClean="0">
                          <a:solidFill>
                            <a:schemeClr val="dk1"/>
                          </a:solidFill>
                          <a:latin typeface="+mn-lt"/>
                          <a:ea typeface="+mn-ea"/>
                          <a:cs typeface="+mn-cs"/>
                        </a:rPr>
                        <a:t>O(n</a:t>
                      </a:r>
                      <a:r>
                        <a:rPr lang="en-US" altLang="zh-CN" sz="1800" b="0" i="0" u="none" strike="noStrike" kern="1200" baseline="30000" dirty="0" smtClean="0">
                          <a:solidFill>
                            <a:schemeClr val="dk1"/>
                          </a:solidFill>
                          <a:latin typeface="+mn-lt"/>
                          <a:ea typeface="+mn-ea"/>
                          <a:cs typeface="+mn-cs"/>
                        </a:rPr>
                        <a:t>2</a:t>
                      </a:r>
                      <a:r>
                        <a:rPr lang="en-US" altLang="zh-CN" sz="1800" b="0" i="0" u="none" strike="noStrike" kern="1200" baseline="0" dirty="0" smtClean="0">
                          <a:solidFill>
                            <a:schemeClr val="dk1"/>
                          </a:solidFill>
                          <a:latin typeface="+mn-lt"/>
                          <a:ea typeface="+mn-ea"/>
                          <a:cs typeface="+mn-cs"/>
                        </a:rPr>
                        <a:t>)</a:t>
                      </a:r>
                      <a:endParaRPr lang="zh-CN" altLang="en-US" sz="1800" b="0" dirty="0"/>
                    </a:p>
                  </a:txBody>
                  <a:tcPr marL="68580" marR="68580" marT="34290" marB="34290"/>
                </a:tc>
                <a:tc>
                  <a:txBody>
                    <a:bodyPr/>
                    <a:lstStyle/>
                    <a:p>
                      <a:pPr algn="ctr"/>
                      <a:r>
                        <a:rPr lang="en-US" altLang="zh-CN" sz="1800" b="0" dirty="0" smtClean="0"/>
                        <a:t>O(n)</a:t>
                      </a:r>
                      <a:endParaRPr lang="zh-CN" altLang="en-US" sz="1800" b="0" dirty="0"/>
                    </a:p>
                  </a:txBody>
                  <a:tcPr marL="68580" marR="68580" marT="34290" marB="34290"/>
                </a:tc>
              </a:tr>
              <a:tr h="549737">
                <a:tc>
                  <a:txBody>
                    <a:bodyPr/>
                    <a:lstStyle/>
                    <a:p>
                      <a:pPr algn="ctr"/>
                      <a:r>
                        <a:rPr lang="en-US" altLang="zh-CN" sz="1800" b="0" dirty="0" smtClean="0"/>
                        <a:t>Online</a:t>
                      </a:r>
                      <a:endParaRPr lang="zh-CN" altLang="en-US" sz="1800" b="0" dirty="0"/>
                    </a:p>
                  </a:txBody>
                  <a:tcPr marL="68580" marR="68580" marT="34290" marB="34290"/>
                </a:tc>
                <a:tc>
                  <a:txBody>
                    <a:bodyPr/>
                    <a:lstStyle/>
                    <a:p>
                      <a:pPr algn="ctr"/>
                      <a:r>
                        <a:rPr lang="en-US" altLang="zh-CN" sz="1800" b="0" i="0" u="none" strike="noStrike" kern="1200" baseline="0" dirty="0" smtClean="0">
                          <a:solidFill>
                            <a:schemeClr val="dk1"/>
                          </a:solidFill>
                          <a:latin typeface="+mn-lt"/>
                          <a:ea typeface="+mn-ea"/>
                          <a:cs typeface="+mn-cs"/>
                        </a:rPr>
                        <a:t>O(n </a:t>
                      </a:r>
                      <a:r>
                        <a:rPr lang="en-US" altLang="zh-CN" sz="1800" b="0" i="0" u="none" strike="noStrike" kern="1200" baseline="0" dirty="0" err="1" smtClean="0">
                          <a:solidFill>
                            <a:schemeClr val="dk1"/>
                          </a:solidFill>
                          <a:latin typeface="+mn-lt"/>
                          <a:ea typeface="+mn-ea"/>
                          <a:cs typeface="+mn-cs"/>
                        </a:rPr>
                        <a:t>logW</a:t>
                      </a:r>
                      <a:r>
                        <a:rPr lang="en-US" altLang="zh-CN" sz="1800" b="0" i="0" u="none" strike="noStrike" kern="1200" baseline="0" dirty="0" smtClean="0">
                          <a:solidFill>
                            <a:schemeClr val="dk1"/>
                          </a:solidFill>
                          <a:latin typeface="+mn-lt"/>
                          <a:ea typeface="+mn-ea"/>
                          <a:cs typeface="+mn-cs"/>
                        </a:rPr>
                        <a:t>)</a:t>
                      </a:r>
                      <a:endParaRPr lang="zh-CN" altLang="en-US" sz="1800" b="0" dirty="0"/>
                    </a:p>
                  </a:txBody>
                  <a:tcPr marL="68580" marR="68580" marT="34290" marB="34290"/>
                </a:tc>
                <a:tc>
                  <a:txBody>
                    <a:bodyPr/>
                    <a:lstStyle/>
                    <a:p>
                      <a:pPr algn="ctr"/>
                      <a:r>
                        <a:rPr lang="en-US" altLang="zh-CN" sz="1800" b="0" dirty="0" smtClean="0"/>
                        <a:t>O(W)</a:t>
                      </a:r>
                      <a:endParaRPr lang="zh-CN" altLang="en-US" sz="1800" b="0" dirty="0"/>
                    </a:p>
                  </a:txBody>
                  <a:tcPr marL="68580" marR="68580" marT="34290" marB="34290"/>
                </a:tc>
              </a:tr>
            </a:tbl>
          </a:graphicData>
        </a:graphic>
      </p:graphicFrame>
      <p:sp>
        <p:nvSpPr>
          <p:cNvPr id="10" name="内容占位符 2"/>
          <p:cNvSpPr txBox="1">
            <a:spLocks/>
          </p:cNvSpPr>
          <p:nvPr/>
        </p:nvSpPr>
        <p:spPr>
          <a:xfrm>
            <a:off x="412597" y="5572140"/>
            <a:ext cx="8339518" cy="1160260"/>
          </a:xfrm>
          <a:prstGeom prst="rect">
            <a:avLst/>
          </a:prstGeom>
          <a:ln>
            <a:solidFill>
              <a:srgbClr val="FF0000"/>
            </a:solidFill>
          </a:ln>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u="sng" dirty="0" smtClean="0">
                <a:solidFill>
                  <a:srgbClr val="FF0000"/>
                </a:solidFill>
              </a:rPr>
              <a:t>Global distance checking</a:t>
            </a:r>
            <a:r>
              <a:rPr lang="en-US" altLang="zh-CN" dirty="0"/>
              <a:t>: a point is checked multiple times. </a:t>
            </a:r>
            <a:endParaRPr lang="en-US" altLang="zh-CN" dirty="0" smtClean="0"/>
          </a:p>
          <a:p>
            <a:pPr marL="0" indent="0">
              <a:buNone/>
            </a:pPr>
            <a:r>
              <a:rPr lang="en-US" altLang="zh-CN" dirty="0" smtClean="0"/>
              <a:t>They are </a:t>
            </a:r>
            <a:r>
              <a:rPr lang="en-US" altLang="zh-CN" dirty="0" smtClean="0">
                <a:solidFill>
                  <a:srgbClr val="FF0000"/>
                </a:solidFill>
              </a:rPr>
              <a:t>not efficient enough</a:t>
            </a:r>
            <a:r>
              <a:rPr lang="en-US" altLang="zh-CN" dirty="0" smtClean="0"/>
              <a:t> for compressing big trajectory data, especially with limited computing resources, e.g., mobile devices.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38</a:t>
            </a:fld>
            <a:endParaRPr lang="zh-CN" altLang="en-US" dirty="0"/>
          </a:p>
        </p:txBody>
      </p:sp>
      <p:sp>
        <p:nvSpPr>
          <p:cNvPr id="12" name="矩形 11"/>
          <p:cNvSpPr/>
          <p:nvPr/>
        </p:nvSpPr>
        <p:spPr>
          <a:xfrm>
            <a:off x="1487764" y="3278040"/>
            <a:ext cx="6513259" cy="646331"/>
          </a:xfrm>
          <a:prstGeom prst="rect">
            <a:avLst/>
          </a:prstGeom>
        </p:spPr>
        <p:txBody>
          <a:bodyPr wrap="square">
            <a:spAutoFit/>
          </a:bodyPr>
          <a:lstStyle/>
          <a:p>
            <a:pPr algn="ctr"/>
            <a:r>
              <a:rPr lang="en-US" altLang="zh-CN" dirty="0" smtClean="0"/>
              <a:t>Learning </a:t>
            </a:r>
            <a:r>
              <a:rPr lang="en-US" altLang="zh-CN" dirty="0"/>
              <a:t>from </a:t>
            </a:r>
            <a:r>
              <a:rPr lang="en-US" altLang="zh-CN" i="1" dirty="0" smtClean="0"/>
              <a:t>dead </a:t>
            </a:r>
            <a:r>
              <a:rPr lang="en-US" altLang="zh-CN" i="1" dirty="0"/>
              <a:t>reckoning</a:t>
            </a:r>
            <a:r>
              <a:rPr lang="en-US" altLang="zh-CN" dirty="0"/>
              <a:t> (in position tracking)</a:t>
            </a:r>
          </a:p>
          <a:p>
            <a:pPr algn="ctr"/>
            <a:r>
              <a:rPr lang="en-US" altLang="zh-CN" i="1" dirty="0"/>
              <a:t>a</a:t>
            </a:r>
            <a:r>
              <a:rPr lang="en-US" altLang="zh-CN" i="1" dirty="0" smtClean="0"/>
              <a:t>nd </a:t>
            </a:r>
            <a:r>
              <a:rPr lang="en-US" altLang="zh-CN" i="1" dirty="0" err="1" smtClean="0"/>
              <a:t>Reumann’s</a:t>
            </a:r>
            <a:r>
              <a:rPr lang="en-US" altLang="zh-CN" i="1" dirty="0" smtClean="0"/>
              <a:t> </a:t>
            </a:r>
            <a:r>
              <a:rPr lang="en-US" altLang="zh-CN" i="1" dirty="0"/>
              <a:t>method</a:t>
            </a:r>
            <a:r>
              <a:rPr lang="en-US" altLang="zh-CN" dirty="0"/>
              <a:t> (in computer graphics</a:t>
            </a:r>
            <a:r>
              <a:rPr lang="en-US" altLang="zh-CN" dirty="0" smtClean="0"/>
              <a:t>)</a:t>
            </a:r>
            <a:endParaRPr lang="en-US" altLang="zh-CN" dirty="0"/>
          </a:p>
        </p:txBody>
      </p:sp>
      <p:sp>
        <p:nvSpPr>
          <p:cNvPr id="14" name="文本框 8"/>
          <p:cNvSpPr txBox="1"/>
          <p:nvPr/>
        </p:nvSpPr>
        <p:spPr>
          <a:xfrm>
            <a:off x="5730064" y="1763089"/>
            <a:ext cx="676955" cy="338554"/>
          </a:xfrm>
          <a:prstGeom prst="rect">
            <a:avLst/>
          </a:prstGeom>
          <a:noFill/>
        </p:spPr>
        <p:txBody>
          <a:bodyPr wrap="square" rtlCol="0">
            <a:spAutoFit/>
          </a:bodyPr>
          <a:lstStyle/>
          <a:p>
            <a:r>
              <a:rPr lang="en-US" altLang="zh-CN" sz="1600" b="1" dirty="0">
                <a:solidFill>
                  <a:srgbClr val="FF0000"/>
                </a:solidFill>
              </a:rPr>
              <a:t>&gt; </a:t>
            </a:r>
            <a:r>
              <a:rPr lang="el-GR" altLang="zh-CN" sz="1600" b="1" dirty="0">
                <a:solidFill>
                  <a:srgbClr val="FF0000"/>
                </a:solidFill>
              </a:rPr>
              <a:t>ζ</a:t>
            </a:r>
            <a:r>
              <a:rPr lang="en-US" altLang="zh-CN" sz="1600" b="1" dirty="0">
                <a:solidFill>
                  <a:srgbClr val="FF0000"/>
                </a:solidFill>
              </a:rPr>
              <a:t>/2</a:t>
            </a:r>
            <a:endParaRPr lang="zh-CN" altLang="en-US" sz="1600" b="1" dirty="0">
              <a:solidFill>
                <a:srgbClr val="FF0000"/>
              </a:solidFill>
            </a:endParaRPr>
          </a:p>
        </p:txBody>
      </p:sp>
      <p:grpSp>
        <p:nvGrpSpPr>
          <p:cNvPr id="15" name="组合 14"/>
          <p:cNvGrpSpPr/>
          <p:nvPr/>
        </p:nvGrpSpPr>
        <p:grpSpPr>
          <a:xfrm>
            <a:off x="714349" y="2846523"/>
            <a:ext cx="3510264" cy="372718"/>
            <a:chOff x="4185735" y="3513327"/>
            <a:chExt cx="3509841" cy="496957"/>
          </a:xfrm>
        </p:grpSpPr>
        <p:sp>
          <p:nvSpPr>
            <p:cNvPr id="16" name="云形 15"/>
            <p:cNvSpPr/>
            <p:nvPr/>
          </p:nvSpPr>
          <p:spPr>
            <a:xfrm>
              <a:off x="4185735" y="3513327"/>
              <a:ext cx="2303448" cy="496957"/>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Start Point</a:t>
              </a:r>
              <a:endParaRPr lang="zh-CN" altLang="en-US" dirty="0">
                <a:solidFill>
                  <a:srgbClr val="FF0000"/>
                </a:solidFill>
              </a:endParaRPr>
            </a:p>
          </p:txBody>
        </p:sp>
        <p:cxnSp>
          <p:nvCxnSpPr>
            <p:cNvPr id="17" name="直接箭头连接符 16"/>
            <p:cNvCxnSpPr>
              <a:stCxn id="16" idx="0"/>
            </p:cNvCxnSpPr>
            <p:nvPr/>
          </p:nvCxnSpPr>
          <p:spPr>
            <a:xfrm>
              <a:off x="6487264" y="3761805"/>
              <a:ext cx="1208312" cy="126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642910" y="1978179"/>
            <a:ext cx="3941412" cy="753743"/>
            <a:chOff x="5763751" y="2353859"/>
            <a:chExt cx="2251165" cy="742227"/>
          </a:xfrm>
        </p:grpSpPr>
        <p:sp>
          <p:nvSpPr>
            <p:cNvPr id="19" name="云形 18"/>
            <p:cNvSpPr/>
            <p:nvPr/>
          </p:nvSpPr>
          <p:spPr>
            <a:xfrm>
              <a:off x="5763751" y="2353859"/>
              <a:ext cx="1671886" cy="742227"/>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Directed line segment </a:t>
              </a:r>
              <a:endParaRPr lang="zh-CN" altLang="en-US" b="1" dirty="0">
                <a:solidFill>
                  <a:srgbClr val="FF0000"/>
                </a:solidFill>
              </a:endParaRPr>
            </a:p>
          </p:txBody>
        </p:sp>
        <p:cxnSp>
          <p:nvCxnSpPr>
            <p:cNvPr id="20" name="直接箭头连接符 19"/>
            <p:cNvCxnSpPr/>
            <p:nvPr/>
          </p:nvCxnSpPr>
          <p:spPr>
            <a:xfrm>
              <a:off x="7097413" y="2748123"/>
              <a:ext cx="917503" cy="347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内容占位符 2"/>
          <p:cNvSpPr txBox="1">
            <a:spLocks/>
          </p:cNvSpPr>
          <p:nvPr/>
        </p:nvSpPr>
        <p:spPr>
          <a:xfrm>
            <a:off x="628650" y="4281417"/>
            <a:ext cx="7886700" cy="207654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Features of the </a:t>
            </a:r>
            <a:r>
              <a:rPr lang="en-US" altLang="zh-CN" dirty="0" smtClean="0"/>
              <a:t>naïve approach</a:t>
            </a:r>
            <a:endParaRPr lang="en-US" altLang="zh-CN" dirty="0"/>
          </a:p>
          <a:p>
            <a:pPr lvl="1"/>
            <a:r>
              <a:rPr lang="en-US" altLang="zh-CN" dirty="0" smtClean="0"/>
              <a:t>One-pass</a:t>
            </a:r>
          </a:p>
          <a:p>
            <a:pPr lvl="2"/>
            <a:r>
              <a:rPr lang="en-US" altLang="zh-CN" dirty="0" smtClean="0"/>
              <a:t>O(1) </a:t>
            </a:r>
            <a:r>
              <a:rPr lang="en-US" altLang="zh-CN" dirty="0"/>
              <a:t>time and O(1) </a:t>
            </a:r>
            <a:r>
              <a:rPr lang="en-US" altLang="zh-CN" dirty="0" smtClean="0"/>
              <a:t>space for each point</a:t>
            </a:r>
            <a:endParaRPr lang="en-US" altLang="zh-CN" dirty="0"/>
          </a:p>
          <a:p>
            <a:pPr lvl="1"/>
            <a:r>
              <a:rPr lang="en-US" altLang="zh-CN" dirty="0"/>
              <a:t>Error </a:t>
            </a:r>
            <a:r>
              <a:rPr lang="en-US" altLang="zh-CN" dirty="0" smtClean="0"/>
              <a:t>bounded by </a:t>
            </a:r>
            <a:r>
              <a:rPr lang="el-GR" altLang="zh-CN" b="1" dirty="0"/>
              <a:t>ζ</a:t>
            </a:r>
            <a:endParaRPr lang="en-US" altLang="zh-CN" dirty="0"/>
          </a:p>
          <a:p>
            <a:pPr lvl="1"/>
            <a:r>
              <a:rPr lang="en-US" altLang="zh-CN" dirty="0">
                <a:solidFill>
                  <a:srgbClr val="FF0000"/>
                </a:solidFill>
              </a:rPr>
              <a:t>Poor</a:t>
            </a:r>
            <a:r>
              <a:rPr lang="en-US" altLang="zh-CN" dirty="0"/>
              <a:t> compression ratios</a:t>
            </a:r>
            <a:endParaRPr lang="zh-CN" altLang="en-US" dirty="0"/>
          </a:p>
          <a:p>
            <a:pPr lvl="1"/>
            <a:endParaRPr lang="zh-CN" altLang="en-US" dirty="0"/>
          </a:p>
        </p:txBody>
      </p:sp>
      <p:cxnSp>
        <p:nvCxnSpPr>
          <p:cNvPr id="22" name="直接箭头连接符 21"/>
          <p:cNvCxnSpPr/>
          <p:nvPr/>
        </p:nvCxnSpPr>
        <p:spPr>
          <a:xfrm flipV="1">
            <a:off x="4584322" y="2421212"/>
            <a:ext cx="908297" cy="60151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562390" y="1515668"/>
            <a:ext cx="1469057" cy="369332"/>
          </a:xfrm>
          <a:prstGeom prst="rect">
            <a:avLst/>
          </a:prstGeom>
        </p:spPr>
        <p:txBody>
          <a:bodyPr wrap="none">
            <a:spAutoFit/>
          </a:bodyPr>
          <a:lstStyle/>
          <a:p>
            <a:r>
              <a:rPr lang="en-US" altLang="zh-CN" b="1" dirty="0"/>
              <a:t>Error </a:t>
            </a:r>
            <a:r>
              <a:rPr lang="en-US" altLang="zh-CN" b="1" dirty="0" smtClean="0"/>
              <a:t>bound </a:t>
            </a:r>
            <a:r>
              <a:rPr lang="el-GR" altLang="zh-CN" b="1" dirty="0" smtClean="0"/>
              <a:t>ζ</a:t>
            </a:r>
            <a:endParaRPr lang="en-US" altLang="zh-CN" b="1" dirty="0"/>
          </a:p>
        </p:txBody>
      </p:sp>
      <p:pic>
        <p:nvPicPr>
          <p:cNvPr id="24" name="图片 23"/>
          <p:cNvPicPr>
            <a:picLocks noChangeAspect="1"/>
          </p:cNvPicPr>
          <p:nvPr/>
        </p:nvPicPr>
        <p:blipFill>
          <a:blip r:embed="rId2"/>
          <a:stretch>
            <a:fillRect/>
          </a:stretch>
        </p:blipFill>
        <p:spPr>
          <a:xfrm>
            <a:off x="4196961" y="1483112"/>
            <a:ext cx="2683818" cy="1859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100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39</a:t>
            </a:fld>
            <a:endParaRPr lang="zh-CN" altLang="en-US" dirty="0"/>
          </a:p>
        </p:txBody>
      </p:sp>
      <p:sp>
        <p:nvSpPr>
          <p:cNvPr id="18" name="文本框 7"/>
          <p:cNvSpPr txBox="1"/>
          <p:nvPr/>
        </p:nvSpPr>
        <p:spPr>
          <a:xfrm>
            <a:off x="1000587" y="4668638"/>
            <a:ext cx="1509352" cy="338554"/>
          </a:xfrm>
          <a:prstGeom prst="rect">
            <a:avLst/>
          </a:prstGeom>
          <a:noFill/>
        </p:spPr>
        <p:txBody>
          <a:bodyPr wrap="square" rtlCol="0">
            <a:spAutoFit/>
          </a:bodyPr>
          <a:lstStyle/>
          <a:p>
            <a:r>
              <a:rPr lang="en-US" altLang="zh-CN" sz="1600" b="1" dirty="0">
                <a:latin typeface="Cambria Math" panose="02040503050406030204" pitchFamily="18" charset="0"/>
                <a:ea typeface="Cambria Math" panose="02040503050406030204" pitchFamily="18" charset="0"/>
              </a:rPr>
              <a:t>(1) P</a:t>
            </a:r>
            <a:r>
              <a:rPr lang="en-US" altLang="zh-CN" sz="1600" b="1" baseline="-15000" dirty="0">
                <a:latin typeface="Cambria Math" panose="02040503050406030204" pitchFamily="18" charset="0"/>
                <a:ea typeface="Cambria Math" panose="02040503050406030204" pitchFamily="18" charset="0"/>
              </a:rPr>
              <a:t>s+2</a:t>
            </a:r>
            <a:r>
              <a:rPr lang="en-US" altLang="zh-CN" sz="1600" b="1" dirty="0">
                <a:latin typeface="Cambria Math" panose="02040503050406030204" pitchFamily="18" charset="0"/>
                <a:ea typeface="Cambria Math" panose="02040503050406030204" pitchFamily="18" charset="0"/>
              </a:rPr>
              <a:t> to L</a:t>
            </a:r>
            <a:r>
              <a:rPr lang="en-US" altLang="zh-CN" sz="1600" b="1" baseline="-15000" dirty="0">
                <a:latin typeface="Cambria Math" panose="02040503050406030204" pitchFamily="18" charset="0"/>
                <a:ea typeface="Cambria Math" panose="02040503050406030204" pitchFamily="18" charset="0"/>
              </a:rPr>
              <a:t>1</a:t>
            </a:r>
            <a:endParaRPr lang="zh-CN" altLang="en-US" sz="1600" b="1" baseline="-15000" dirty="0">
              <a:latin typeface="Cambria Math" panose="02040503050406030204" pitchFamily="18" charset="0"/>
            </a:endParaRPr>
          </a:p>
        </p:txBody>
      </p:sp>
      <p:sp>
        <p:nvSpPr>
          <p:cNvPr id="25" name="文本框 8"/>
          <p:cNvSpPr txBox="1"/>
          <p:nvPr/>
        </p:nvSpPr>
        <p:spPr>
          <a:xfrm>
            <a:off x="3876404" y="4676827"/>
            <a:ext cx="1509352" cy="338554"/>
          </a:xfrm>
          <a:prstGeom prst="rect">
            <a:avLst/>
          </a:prstGeom>
          <a:noFill/>
        </p:spPr>
        <p:txBody>
          <a:bodyPr wrap="square" rtlCol="0">
            <a:spAutoFit/>
          </a:bodyPr>
          <a:lstStyle/>
          <a:p>
            <a:r>
              <a:rPr lang="en-US" altLang="zh-CN" sz="1600" b="1" dirty="0">
                <a:latin typeface="Cambria Math" panose="02040503050406030204" pitchFamily="18" charset="0"/>
                <a:ea typeface="Cambria Math" panose="02040503050406030204" pitchFamily="18" charset="0"/>
              </a:rPr>
              <a:t>(2) P</a:t>
            </a:r>
            <a:r>
              <a:rPr lang="en-US" altLang="zh-CN" sz="1600" b="1" baseline="-15000" dirty="0">
                <a:latin typeface="Cambria Math" panose="02040503050406030204" pitchFamily="18" charset="0"/>
                <a:ea typeface="Cambria Math" panose="02040503050406030204" pitchFamily="18" charset="0"/>
              </a:rPr>
              <a:t>s+3</a:t>
            </a:r>
            <a:r>
              <a:rPr lang="en-US" altLang="zh-CN" sz="1600" b="1" dirty="0">
                <a:latin typeface="Cambria Math" panose="02040503050406030204" pitchFamily="18" charset="0"/>
                <a:ea typeface="Cambria Math" panose="02040503050406030204" pitchFamily="18" charset="0"/>
              </a:rPr>
              <a:t> to L</a:t>
            </a:r>
            <a:r>
              <a:rPr lang="en-US" altLang="zh-CN" sz="1600" b="1" baseline="-15000" dirty="0">
                <a:latin typeface="Cambria Math" panose="02040503050406030204" pitchFamily="18" charset="0"/>
                <a:ea typeface="Cambria Math" panose="02040503050406030204" pitchFamily="18" charset="0"/>
              </a:rPr>
              <a:t>2</a:t>
            </a:r>
            <a:endParaRPr lang="zh-CN" altLang="en-US" sz="1600" b="1" dirty="0">
              <a:latin typeface="Cambria Math" panose="02040503050406030204" pitchFamily="18" charset="0"/>
            </a:endParaRPr>
          </a:p>
        </p:txBody>
      </p:sp>
      <p:sp>
        <p:nvSpPr>
          <p:cNvPr id="26" name="文本框 9"/>
          <p:cNvSpPr txBox="1"/>
          <p:nvPr/>
        </p:nvSpPr>
        <p:spPr>
          <a:xfrm>
            <a:off x="6593695" y="4652462"/>
            <a:ext cx="1509352" cy="338554"/>
          </a:xfrm>
          <a:prstGeom prst="rect">
            <a:avLst/>
          </a:prstGeom>
          <a:noFill/>
        </p:spPr>
        <p:txBody>
          <a:bodyPr wrap="square" rtlCol="0">
            <a:spAutoFit/>
          </a:bodyPr>
          <a:lstStyle/>
          <a:p>
            <a:r>
              <a:rPr lang="en-US" altLang="zh-CN" sz="1600" b="1" dirty="0">
                <a:latin typeface="Cambria Math" panose="02040503050406030204" pitchFamily="18" charset="0"/>
                <a:ea typeface="Cambria Math" panose="02040503050406030204" pitchFamily="18" charset="0"/>
              </a:rPr>
              <a:t>(3) P</a:t>
            </a:r>
            <a:r>
              <a:rPr lang="en-US" altLang="zh-CN" sz="1600" b="1" baseline="-15000" dirty="0">
                <a:latin typeface="Cambria Math" panose="02040503050406030204" pitchFamily="18" charset="0"/>
                <a:ea typeface="Cambria Math" panose="02040503050406030204" pitchFamily="18" charset="0"/>
              </a:rPr>
              <a:t>s+4</a:t>
            </a:r>
            <a:r>
              <a:rPr lang="en-US" altLang="zh-CN" sz="1600" b="1" dirty="0">
                <a:latin typeface="Cambria Math" panose="02040503050406030204" pitchFamily="18" charset="0"/>
                <a:ea typeface="Cambria Math" panose="02040503050406030204" pitchFamily="18" charset="0"/>
              </a:rPr>
              <a:t> to L</a:t>
            </a:r>
            <a:r>
              <a:rPr lang="en-US" altLang="zh-CN" sz="1600" b="1" baseline="-15000" dirty="0">
                <a:latin typeface="Cambria Math" panose="02040503050406030204" pitchFamily="18" charset="0"/>
                <a:ea typeface="Cambria Math" panose="02040503050406030204" pitchFamily="18" charset="0"/>
              </a:rPr>
              <a:t>3</a:t>
            </a:r>
            <a:endParaRPr lang="zh-CN" altLang="en-US" sz="1600" b="1" dirty="0">
              <a:latin typeface="Cambria Math" panose="02040503050406030204" pitchFamily="18" charset="0"/>
            </a:endParaRPr>
          </a:p>
        </p:txBody>
      </p:sp>
      <p:sp>
        <p:nvSpPr>
          <p:cNvPr id="27" name="内容占位符 2"/>
          <p:cNvSpPr txBox="1">
            <a:spLocks/>
          </p:cNvSpPr>
          <p:nvPr/>
        </p:nvSpPr>
        <p:spPr>
          <a:xfrm>
            <a:off x="214282" y="1542111"/>
            <a:ext cx="8786874" cy="13563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smtClean="0">
                <a:solidFill>
                  <a:srgbClr val="FF0000"/>
                </a:solidFill>
                <a:sym typeface="Wingdings" panose="05000000000000000000" pitchFamily="2" charset="2"/>
              </a:rPr>
              <a:t>Key Idea: </a:t>
            </a:r>
            <a:r>
              <a:rPr lang="en-US" altLang="zh-CN" dirty="0" smtClean="0">
                <a:sym typeface="Wingdings" panose="05000000000000000000" pitchFamily="2" charset="2"/>
              </a:rPr>
              <a:t>dynamically adjust the directed line segment </a:t>
            </a:r>
            <a:r>
              <a:rPr lang="en-US" altLang="zh-CN" i="1" dirty="0" smtClean="0">
                <a:sym typeface="Wingdings" panose="05000000000000000000" pitchFamily="2" charset="2"/>
              </a:rPr>
              <a:t>L </a:t>
            </a:r>
            <a:r>
              <a:rPr lang="en-US" altLang="zh-CN" dirty="0" smtClean="0">
                <a:sym typeface="Wingdings" panose="05000000000000000000" pitchFamily="2" charset="2"/>
              </a:rPr>
              <a:t>and make </a:t>
            </a:r>
            <a:r>
              <a:rPr lang="en-US" altLang="zh-CN" i="1" dirty="0" smtClean="0">
                <a:sym typeface="Wingdings" panose="05000000000000000000" pitchFamily="2" charset="2"/>
              </a:rPr>
              <a:t>L </a:t>
            </a:r>
            <a:r>
              <a:rPr lang="en-US" altLang="zh-CN" dirty="0" smtClean="0">
                <a:sym typeface="Wingdings" panose="05000000000000000000" pitchFamily="2" charset="2"/>
              </a:rPr>
              <a:t>more close to the new data point, then it is potential </a:t>
            </a:r>
            <a:r>
              <a:rPr lang="en-US" altLang="zh-CN" dirty="0">
                <a:sym typeface="Wingdings" panose="05000000000000000000" pitchFamily="2" charset="2"/>
              </a:rPr>
              <a:t>to</a:t>
            </a:r>
            <a:r>
              <a:rPr lang="en-US" altLang="zh-CN" dirty="0"/>
              <a:t> represent more </a:t>
            </a:r>
            <a:r>
              <a:rPr lang="en-US" altLang="zh-CN" dirty="0" smtClean="0"/>
              <a:t>data points</a:t>
            </a:r>
            <a:r>
              <a:rPr lang="en-US" altLang="zh-CN" dirty="0">
                <a:sym typeface="Wingdings" panose="05000000000000000000" pitchFamily="2" charset="2"/>
              </a:rPr>
              <a:t>.</a:t>
            </a:r>
            <a:endParaRPr lang="en-US" altLang="zh-CN" dirty="0"/>
          </a:p>
        </p:txBody>
      </p:sp>
      <p:pic>
        <p:nvPicPr>
          <p:cNvPr id="28" name="图片 27"/>
          <p:cNvPicPr>
            <a:picLocks noChangeAspect="1"/>
          </p:cNvPicPr>
          <p:nvPr/>
        </p:nvPicPr>
        <p:blipFill>
          <a:blip r:embed="rId2"/>
          <a:stretch>
            <a:fillRect/>
          </a:stretch>
        </p:blipFill>
        <p:spPr>
          <a:xfrm>
            <a:off x="699504" y="3218895"/>
            <a:ext cx="2298877" cy="1513381"/>
          </a:xfrm>
          <a:prstGeom prst="rect">
            <a:avLst/>
          </a:prstGeom>
        </p:spPr>
      </p:pic>
      <p:pic>
        <p:nvPicPr>
          <p:cNvPr id="29" name="图片 28"/>
          <p:cNvPicPr>
            <a:picLocks noChangeAspect="1"/>
          </p:cNvPicPr>
          <p:nvPr/>
        </p:nvPicPr>
        <p:blipFill>
          <a:blip r:embed="rId3"/>
          <a:stretch>
            <a:fillRect/>
          </a:stretch>
        </p:blipFill>
        <p:spPr>
          <a:xfrm>
            <a:off x="3545706" y="3299628"/>
            <a:ext cx="2298876" cy="1435486"/>
          </a:xfrm>
          <a:prstGeom prst="rect">
            <a:avLst/>
          </a:prstGeom>
        </p:spPr>
      </p:pic>
      <p:pic>
        <p:nvPicPr>
          <p:cNvPr id="30" name="图片 29"/>
          <p:cNvPicPr>
            <a:picLocks noChangeAspect="1"/>
          </p:cNvPicPr>
          <p:nvPr/>
        </p:nvPicPr>
        <p:blipFill>
          <a:blip r:embed="rId4"/>
          <a:stretch>
            <a:fillRect/>
          </a:stretch>
        </p:blipFill>
        <p:spPr>
          <a:xfrm>
            <a:off x="6276615" y="3123294"/>
            <a:ext cx="2298877" cy="1569020"/>
          </a:xfrm>
          <a:prstGeom prst="rect">
            <a:avLst/>
          </a:prstGeom>
        </p:spPr>
      </p:pic>
      <p:sp>
        <p:nvSpPr>
          <p:cNvPr id="31" name="矩形 30"/>
          <p:cNvSpPr/>
          <p:nvPr/>
        </p:nvSpPr>
        <p:spPr>
          <a:xfrm>
            <a:off x="571472" y="5314906"/>
            <a:ext cx="7901365" cy="400110"/>
          </a:xfrm>
          <a:prstGeom prst="rect">
            <a:avLst/>
          </a:prstGeom>
        </p:spPr>
        <p:txBody>
          <a:bodyPr wrap="square">
            <a:spAutoFit/>
          </a:bodyPr>
          <a:lstStyle/>
          <a:p>
            <a:pPr algn="ctr"/>
            <a:r>
              <a:rPr lang="en-US" altLang="zh-CN" sz="2000" b="1" dirty="0" smtClean="0">
                <a:sym typeface="Wingdings" panose="05000000000000000000" pitchFamily="2" charset="2"/>
              </a:rPr>
              <a:t>a </a:t>
            </a:r>
            <a:r>
              <a:rPr lang="en-US" altLang="zh-CN" sz="2000" b="1" dirty="0">
                <a:sym typeface="Wingdings" panose="05000000000000000000" pitchFamily="2" charset="2"/>
              </a:rPr>
              <a:t>d</a:t>
            </a:r>
            <a:r>
              <a:rPr lang="en-US" altLang="zh-CN" sz="2000" b="1" dirty="0" smtClean="0">
                <a:sym typeface="Wingdings" panose="05000000000000000000" pitchFamily="2" charset="2"/>
              </a:rPr>
              <a:t>ynamic L may represent more data point than a static L</a:t>
            </a:r>
            <a:endParaRPr lang="zh-CN" altLang="en-US" sz="20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kern="1200" dirty="0" smtClean="0">
                <a:solidFill>
                  <a:srgbClr val="000000"/>
                </a:solidFill>
                <a:latin typeface="Arial Unicode MS" pitchFamily="34" charset="-122"/>
                <a:ea typeface="黑体" pitchFamily="49" charset="-122"/>
                <a:sym typeface="黑体" panose="02010609060101010101" pitchFamily="49" charset="-122"/>
              </a:rPr>
              <a:t>Birth of</a:t>
            </a:r>
            <a:r>
              <a:rPr lang="zh-CN" altLang="en-US" b="1" kern="1200" dirty="0" smtClean="0">
                <a:solidFill>
                  <a:schemeClr val="tx1"/>
                </a:solidFill>
                <a:ea typeface="黑体" pitchFamily="49" charset="-122"/>
                <a:sym typeface="黑体" panose="02010609060101010101" pitchFamily="49" charset="-122"/>
              </a:rPr>
              <a:t>“</a:t>
            </a:r>
            <a:r>
              <a:rPr lang="en-US" altLang="zh-CN" b="1" kern="1200" dirty="0" smtClean="0">
                <a:solidFill>
                  <a:schemeClr val="tx1"/>
                </a:solidFill>
                <a:ea typeface="黑体" pitchFamily="49" charset="-122"/>
                <a:sym typeface="黑体" panose="02010609060101010101" pitchFamily="49" charset="-122"/>
              </a:rPr>
              <a:t>Big Data</a:t>
            </a:r>
            <a:r>
              <a:rPr lang="zh-CN" altLang="en-US" b="1" kern="1200" dirty="0" smtClean="0">
                <a:solidFill>
                  <a:schemeClr val="tx1"/>
                </a:solidFill>
                <a:ea typeface="黑体" pitchFamily="49" charset="-122"/>
                <a:sym typeface="黑体" panose="02010609060101010101" pitchFamily="49" charset="-122"/>
              </a:rPr>
              <a:t>”</a:t>
            </a:r>
            <a:endParaRPr lang="zh-CN" altLang="en-US" sz="4000" dirty="0"/>
          </a:p>
        </p:txBody>
      </p:sp>
      <p:sp>
        <p:nvSpPr>
          <p:cNvPr id="3" name="内容占位符 2"/>
          <p:cNvSpPr>
            <a:spLocks noGrp="1"/>
          </p:cNvSpPr>
          <p:nvPr>
            <p:ph idx="1"/>
          </p:nvPr>
        </p:nvSpPr>
        <p:spPr>
          <a:xfrm>
            <a:off x="142844" y="1000108"/>
            <a:ext cx="8858312" cy="1857388"/>
          </a:xfrm>
        </p:spPr>
        <p:txBody>
          <a:bodyPr/>
          <a:lstStyle/>
          <a:p>
            <a:pPr algn="just">
              <a:buNone/>
            </a:pPr>
            <a:r>
              <a:rPr lang="en-US" sz="2400" b="1" dirty="0" smtClean="0">
                <a:solidFill>
                  <a:srgbClr val="FF0000"/>
                </a:solidFill>
                <a:latin typeface="+mj-lt"/>
              </a:rPr>
              <a:t>The Federal Big Data Research and Development Strategic Plan, May, 2016 </a:t>
            </a:r>
          </a:p>
          <a:p>
            <a:pPr lvl="1"/>
            <a:r>
              <a:rPr lang="en-US" sz="2000" dirty="0" smtClean="0">
                <a:latin typeface="+mj-lt"/>
              </a:rPr>
              <a:t>Outline the key Big Data R&amp;D strategies necessary to keep the Nation competitive in data science and innovation, and to prepare for the data-intensive challenges of tomorrow.</a:t>
            </a:r>
            <a:endParaRPr lang="en-US" altLang="zh-CN" sz="2000" dirty="0" smtClean="0">
              <a:latin typeface="+mj-lt"/>
            </a:endParaRPr>
          </a:p>
          <a:p>
            <a:endParaRPr lang="en-US" altLang="zh-CN" sz="2000" dirty="0" smtClean="0">
              <a:ea typeface="黑体" pitchFamily="49" charset="-122"/>
            </a:endParaRPr>
          </a:p>
          <a:p>
            <a:endParaRPr lang="zh-CN" altLang="en-US" sz="2000" dirty="0" smtClean="0">
              <a:ea typeface="黑体" pitchFamily="49" charset="-122"/>
            </a:endParaRPr>
          </a:p>
          <a:p>
            <a:pPr lvl="1"/>
            <a:endParaRPr lang="en-US" altLang="zh-CN" sz="1100" dirty="0" smtClean="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4</a:t>
            </a:fld>
            <a:endParaRPr lang="en-US" altLang="zh-CN" sz="1200" b="1" dirty="0">
              <a:solidFill>
                <a:srgbClr val="898989"/>
              </a:solidFill>
              <a:latin typeface="Calibri" pitchFamily="34" charset="0"/>
            </a:endParaRPr>
          </a:p>
        </p:txBody>
      </p:sp>
      <p:sp>
        <p:nvSpPr>
          <p:cNvPr id="9" name="矩形 8"/>
          <p:cNvSpPr/>
          <p:nvPr/>
        </p:nvSpPr>
        <p:spPr>
          <a:xfrm>
            <a:off x="0" y="6488668"/>
            <a:ext cx="6643718" cy="369332"/>
          </a:xfrm>
          <a:prstGeom prst="rect">
            <a:avLst/>
          </a:prstGeom>
        </p:spPr>
        <p:txBody>
          <a:bodyPr wrap="square">
            <a:spAutoFit/>
          </a:bodyPr>
          <a:lstStyle/>
          <a:p>
            <a:r>
              <a:rPr lang="en-US" altLang="zh-CN" dirty="0" smtClean="0"/>
              <a:t>https://www.nitrd.gov/pubs/bigdatardstrategicplan.pdf</a:t>
            </a:r>
            <a:endParaRPr lang="zh-CN" altLang="en-US" dirty="0"/>
          </a:p>
        </p:txBody>
      </p:sp>
      <p:sp>
        <p:nvSpPr>
          <p:cNvPr id="10" name="矩形 9"/>
          <p:cNvSpPr/>
          <p:nvPr/>
        </p:nvSpPr>
        <p:spPr>
          <a:xfrm>
            <a:off x="142844" y="2857496"/>
            <a:ext cx="8858312" cy="2862322"/>
          </a:xfrm>
          <a:prstGeom prst="rect">
            <a:avLst/>
          </a:prstGeom>
        </p:spPr>
        <p:txBody>
          <a:bodyPr wrap="square">
            <a:spAutoFit/>
          </a:bodyPr>
          <a:lstStyle/>
          <a:p>
            <a:pPr algn="just"/>
            <a:r>
              <a:rPr lang="en-US" altLang="zh-CN" sz="1500" b="1" dirty="0" smtClean="0">
                <a:solidFill>
                  <a:srgbClr val="000099"/>
                </a:solidFill>
              </a:rPr>
              <a:t>Strategy 1: </a:t>
            </a:r>
            <a:r>
              <a:rPr lang="en-US" altLang="zh-CN" sz="1500" dirty="0" smtClean="0"/>
              <a:t>Create next-generation capabilities by leveraging emerging </a:t>
            </a:r>
            <a:r>
              <a:rPr lang="en-US" altLang="zh-CN" sz="1500" dirty="0" smtClean="0">
                <a:solidFill>
                  <a:srgbClr val="FF0000"/>
                </a:solidFill>
              </a:rPr>
              <a:t>Big Data foundations, techniques, and technologies</a:t>
            </a:r>
            <a:r>
              <a:rPr lang="en-US" altLang="zh-CN" sz="1500" dirty="0" smtClean="0"/>
              <a:t>.</a:t>
            </a:r>
          </a:p>
          <a:p>
            <a:pPr algn="just"/>
            <a:r>
              <a:rPr lang="en-US" altLang="zh-CN" sz="1500" b="1" dirty="0" smtClean="0">
                <a:solidFill>
                  <a:srgbClr val="000099"/>
                </a:solidFill>
              </a:rPr>
              <a:t>Strategy 2: </a:t>
            </a:r>
            <a:r>
              <a:rPr lang="en-US" altLang="zh-CN" sz="1500" dirty="0" smtClean="0"/>
              <a:t>Support R&amp;D to explore and understand </a:t>
            </a:r>
            <a:r>
              <a:rPr lang="en-US" altLang="zh-CN" sz="1500" dirty="0" smtClean="0">
                <a:solidFill>
                  <a:srgbClr val="FF0000"/>
                </a:solidFill>
              </a:rPr>
              <a:t>trustworthiness of data and resulting knowledge</a:t>
            </a:r>
            <a:r>
              <a:rPr lang="en-US" altLang="zh-CN" sz="1500" dirty="0" smtClean="0"/>
              <a:t>, to make better decisions, enable breakthrough discoveries, and take confident action.</a:t>
            </a:r>
          </a:p>
          <a:p>
            <a:pPr algn="just"/>
            <a:r>
              <a:rPr lang="en-US" altLang="zh-CN" sz="1500" b="1" dirty="0" smtClean="0">
                <a:solidFill>
                  <a:srgbClr val="000099"/>
                </a:solidFill>
              </a:rPr>
              <a:t>Strategy 3: </a:t>
            </a:r>
            <a:r>
              <a:rPr lang="en-US" altLang="zh-CN" sz="1500" dirty="0" smtClean="0"/>
              <a:t>Build and enhance research </a:t>
            </a:r>
            <a:r>
              <a:rPr lang="en-US" altLang="zh-CN" sz="1500" dirty="0" smtClean="0">
                <a:solidFill>
                  <a:srgbClr val="FF0000"/>
                </a:solidFill>
              </a:rPr>
              <a:t>cyber-infrastructure </a:t>
            </a:r>
            <a:r>
              <a:rPr lang="en-US" altLang="zh-CN" sz="1500" dirty="0" smtClean="0"/>
              <a:t>that enables Big Data innovation in support of agency missions.</a:t>
            </a:r>
          </a:p>
          <a:p>
            <a:pPr algn="just"/>
            <a:r>
              <a:rPr lang="en-US" altLang="zh-CN" sz="1500" b="1" dirty="0" smtClean="0">
                <a:solidFill>
                  <a:srgbClr val="000099"/>
                </a:solidFill>
              </a:rPr>
              <a:t>Strategy 4: </a:t>
            </a:r>
            <a:r>
              <a:rPr lang="en-US" altLang="zh-CN" sz="1500" dirty="0" smtClean="0"/>
              <a:t>Increase the value of data through policies that promote </a:t>
            </a:r>
            <a:r>
              <a:rPr lang="en-US" altLang="zh-CN" sz="1500" dirty="0" smtClean="0">
                <a:solidFill>
                  <a:srgbClr val="FF0000"/>
                </a:solidFill>
              </a:rPr>
              <a:t>sharing and management of data</a:t>
            </a:r>
            <a:r>
              <a:rPr lang="en-US" altLang="zh-CN" sz="1500" dirty="0" smtClean="0"/>
              <a:t>.</a:t>
            </a:r>
          </a:p>
          <a:p>
            <a:pPr algn="just"/>
            <a:r>
              <a:rPr lang="en-US" altLang="zh-CN" sz="1500" b="1" dirty="0" smtClean="0">
                <a:solidFill>
                  <a:srgbClr val="000099"/>
                </a:solidFill>
              </a:rPr>
              <a:t>Strategy 5: </a:t>
            </a:r>
            <a:r>
              <a:rPr lang="en-US" altLang="zh-CN" sz="1500" dirty="0" smtClean="0"/>
              <a:t>Understand Big Data collection, sharing, and use with regard to </a:t>
            </a:r>
            <a:r>
              <a:rPr lang="en-US" altLang="zh-CN" sz="1500" dirty="0" smtClean="0">
                <a:solidFill>
                  <a:srgbClr val="FF0000"/>
                </a:solidFill>
              </a:rPr>
              <a:t>privacy, security, and ethics.</a:t>
            </a:r>
          </a:p>
          <a:p>
            <a:pPr algn="just"/>
            <a:r>
              <a:rPr lang="en-US" altLang="zh-CN" sz="1500" b="1" dirty="0" smtClean="0">
                <a:solidFill>
                  <a:srgbClr val="000099"/>
                </a:solidFill>
              </a:rPr>
              <a:t>Strategy 6: </a:t>
            </a:r>
            <a:r>
              <a:rPr lang="en-US" altLang="zh-CN" sz="1500" dirty="0" smtClean="0"/>
              <a:t>Improve the national landscape </a:t>
            </a:r>
            <a:r>
              <a:rPr lang="en-US" altLang="zh-CN" sz="1500" dirty="0" smtClean="0">
                <a:solidFill>
                  <a:srgbClr val="FF0000"/>
                </a:solidFill>
              </a:rPr>
              <a:t>for Big Data education and training </a:t>
            </a:r>
            <a:r>
              <a:rPr lang="en-US" altLang="zh-CN" sz="1500" dirty="0" smtClean="0"/>
              <a:t>to fulfill increasing demand for both deep analytical talent and analytical capacity for the broader workforce.</a:t>
            </a:r>
          </a:p>
          <a:p>
            <a:pPr algn="just"/>
            <a:r>
              <a:rPr lang="en-US" altLang="zh-CN" sz="1500" b="1" dirty="0" smtClean="0">
                <a:solidFill>
                  <a:srgbClr val="000099"/>
                </a:solidFill>
              </a:rPr>
              <a:t>Strategy 7: </a:t>
            </a:r>
            <a:r>
              <a:rPr lang="en-US" altLang="zh-CN" sz="1500" dirty="0" smtClean="0"/>
              <a:t>Create and enhance connections in </a:t>
            </a:r>
            <a:r>
              <a:rPr lang="en-US" altLang="zh-CN" sz="1500" dirty="0" smtClean="0">
                <a:solidFill>
                  <a:srgbClr val="FF0000"/>
                </a:solidFill>
              </a:rPr>
              <a:t>the national Big Data innovation ecosystem</a:t>
            </a:r>
            <a:endParaRPr lang="zh-CN" altLang="en-US" sz="1500" dirty="0">
              <a:solidFill>
                <a:srgbClr val="FF0000"/>
              </a:solidFill>
            </a:endParaRPr>
          </a:p>
        </p:txBody>
      </p:sp>
      <p:pic>
        <p:nvPicPr>
          <p:cNvPr id="1026" name="Picture 2"/>
          <p:cNvPicPr>
            <a:picLocks noChangeAspect="1" noChangeArrowheads="1"/>
          </p:cNvPicPr>
          <p:nvPr/>
        </p:nvPicPr>
        <p:blipFill>
          <a:blip r:embed="rId3"/>
          <a:srcRect/>
          <a:stretch>
            <a:fillRect/>
          </a:stretch>
        </p:blipFill>
        <p:spPr bwMode="auto">
          <a:xfrm>
            <a:off x="1142976" y="5786454"/>
            <a:ext cx="5929354" cy="79533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40</a:t>
            </a:fld>
            <a:endParaRPr lang="zh-CN" altLang="en-US" dirty="0"/>
          </a:p>
        </p:txBody>
      </p:sp>
      <p:sp>
        <p:nvSpPr>
          <p:cNvPr id="16" name="内容占位符 2"/>
          <p:cNvSpPr>
            <a:spLocks noGrp="1"/>
          </p:cNvSpPr>
          <p:nvPr>
            <p:ph idx="1"/>
          </p:nvPr>
        </p:nvSpPr>
        <p:spPr>
          <a:xfrm>
            <a:off x="142844" y="928671"/>
            <a:ext cx="8715435" cy="2428891"/>
          </a:xfrm>
        </p:spPr>
        <p:txBody>
          <a:bodyPr>
            <a:noAutofit/>
          </a:bodyPr>
          <a:lstStyle/>
          <a:p>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One-pass </a:t>
            </a:r>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error-bounded </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approach applying a </a:t>
            </a:r>
            <a:r>
              <a:rPr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local distance checking </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method</a:t>
            </a:r>
          </a:p>
          <a:p>
            <a:pPr lvl="1"/>
            <a:r>
              <a:rPr lang="en-US" altLang="zh-CN" sz="2000" dirty="0" smtClean="0">
                <a:solidFill>
                  <a:srgbClr val="FF0000"/>
                </a:solidFill>
              </a:rPr>
              <a:t>One-pass: each </a:t>
            </a:r>
            <a:r>
              <a:rPr lang="en-US" altLang="zh-CN" sz="2000" dirty="0">
                <a:solidFill>
                  <a:srgbClr val="FF0000"/>
                </a:solidFill>
              </a:rPr>
              <a:t>point is checked only once</a:t>
            </a:r>
            <a:endParaRPr lang="zh-CN" altLang="en-US" sz="2000" dirty="0">
              <a:solidFill>
                <a:srgbClr val="FF0000"/>
              </a:solidFill>
            </a:endParaRPr>
          </a:p>
          <a:p>
            <a:pPr lvl="2"/>
            <a:r>
              <a:rPr lang="en-US" altLang="zh-CN" sz="1800" dirty="0" smtClean="0">
                <a:solidFill>
                  <a:srgbClr val="FF0000"/>
                </a:solidFill>
              </a:rPr>
              <a:t>O(n) time and O(1) space complexities</a:t>
            </a:r>
            <a:endParaRPr lang="en-US" altLang="zh-CN" sz="1200" dirty="0" smtClean="0"/>
          </a:p>
          <a:p>
            <a:pPr lvl="1"/>
            <a:r>
              <a:rPr lang="en-US" altLang="zh-CN" sz="2000" dirty="0" smtClean="0"/>
              <a:t>Error bounded</a:t>
            </a:r>
            <a:endParaRPr lang="en-US" altLang="zh-CN" sz="1800" dirty="0" smtClean="0"/>
          </a:p>
          <a:p>
            <a:pPr lvl="1"/>
            <a:r>
              <a:rPr lang="en-US" altLang="zh-CN" sz="2000" dirty="0" smtClean="0"/>
              <a:t>Good compression ratio</a:t>
            </a:r>
            <a:endParaRPr lang="zh-CN" altLang="en-US" sz="2000" dirty="0"/>
          </a:p>
        </p:txBody>
      </p:sp>
      <p:pic>
        <p:nvPicPr>
          <p:cNvPr id="17" name="图片 16"/>
          <p:cNvPicPr>
            <a:picLocks noChangeAspect="1"/>
          </p:cNvPicPr>
          <p:nvPr/>
        </p:nvPicPr>
        <p:blipFill>
          <a:blip r:embed="rId2"/>
          <a:stretch>
            <a:fillRect/>
          </a:stretch>
        </p:blipFill>
        <p:spPr>
          <a:xfrm>
            <a:off x="1210338" y="3286124"/>
            <a:ext cx="6647810" cy="3145200"/>
          </a:xfrm>
          <a:prstGeom prst="rect">
            <a:avLst/>
          </a:prstGeom>
        </p:spPr>
      </p:pic>
      <p:sp>
        <p:nvSpPr>
          <p:cNvPr id="18" name="矩形 17"/>
          <p:cNvSpPr/>
          <p:nvPr/>
        </p:nvSpPr>
        <p:spPr>
          <a:xfrm>
            <a:off x="0" y="6309320"/>
            <a:ext cx="9144000" cy="523220"/>
          </a:xfrm>
          <a:prstGeom prst="rect">
            <a:avLst/>
          </a:prstGeom>
          <a:ln>
            <a:solidFill>
              <a:srgbClr val="000099"/>
            </a:solidFill>
          </a:ln>
        </p:spPr>
        <p:txBody>
          <a:bodyPr wrap="square">
            <a:spAutoFit/>
          </a:bodyPr>
          <a:lstStyle/>
          <a:p>
            <a:r>
              <a:rPr lang="en-US" altLang="zh-CN" sz="1400" dirty="0" err="1" smtClean="0">
                <a:ea typeface="黑体" pitchFamily="49" charset="-122"/>
              </a:rPr>
              <a:t>Xuelian</a:t>
            </a:r>
            <a:r>
              <a:rPr lang="en-US" altLang="zh-CN" sz="1400" dirty="0" smtClean="0">
                <a:ea typeface="黑体" pitchFamily="49" charset="-122"/>
              </a:rPr>
              <a:t> Lin, </a:t>
            </a:r>
            <a:r>
              <a:rPr lang="en-US" altLang="zh-CN" sz="1400" dirty="0" err="1" smtClean="0">
                <a:ea typeface="黑体" pitchFamily="49" charset="-122"/>
              </a:rPr>
              <a:t>Shuai</a:t>
            </a:r>
            <a:r>
              <a:rPr lang="en-US" altLang="zh-CN" sz="1400" dirty="0" smtClean="0">
                <a:ea typeface="黑体" pitchFamily="49" charset="-122"/>
              </a:rPr>
              <a:t> Ma, Han Zhang, </a:t>
            </a:r>
            <a:r>
              <a:rPr lang="en-US" altLang="zh-CN" sz="1400" dirty="0" err="1" smtClean="0">
                <a:ea typeface="黑体" pitchFamily="49" charset="-122"/>
              </a:rPr>
              <a:t>Tianyu</a:t>
            </a:r>
            <a:r>
              <a:rPr lang="en-US" altLang="zh-CN" sz="1400" dirty="0" smtClean="0">
                <a:ea typeface="黑体" pitchFamily="49" charset="-122"/>
              </a:rPr>
              <a:t> </a:t>
            </a:r>
            <a:r>
              <a:rPr lang="en-US" altLang="zh-CN" sz="1400" dirty="0" err="1" smtClean="0">
                <a:ea typeface="黑体" pitchFamily="49" charset="-122"/>
              </a:rPr>
              <a:t>Wo</a:t>
            </a:r>
            <a:r>
              <a:rPr lang="en-US" altLang="zh-CN" sz="1400" dirty="0" smtClean="0">
                <a:ea typeface="黑体" pitchFamily="49" charset="-122"/>
              </a:rPr>
              <a:t>,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One-Pass Error Bounded Trajectory Simplification. </a:t>
            </a:r>
            <a:r>
              <a:rPr lang="en-US" altLang="zh-CN" sz="1400" dirty="0" smtClean="0">
                <a:solidFill>
                  <a:srgbClr val="C00000"/>
                </a:solidFill>
                <a:ea typeface="黑体" pitchFamily="49" charset="-122"/>
              </a:rPr>
              <a:t>VLDB, 2017</a:t>
            </a:r>
            <a:endParaRPr lang="zh-CN" altLang="en-US" sz="14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41</a:t>
            </a:fld>
            <a:endParaRPr lang="zh-CN" altLang="en-US" dirty="0"/>
          </a:p>
        </p:txBody>
      </p:sp>
      <p:sp>
        <p:nvSpPr>
          <p:cNvPr id="16" name="内容占位符 2"/>
          <p:cNvSpPr>
            <a:spLocks noGrp="1"/>
          </p:cNvSpPr>
          <p:nvPr>
            <p:ph idx="1"/>
          </p:nvPr>
        </p:nvSpPr>
        <p:spPr>
          <a:xfrm>
            <a:off x="142844" y="928671"/>
            <a:ext cx="8715435" cy="2428891"/>
          </a:xfrm>
        </p:spPr>
        <p:txBody>
          <a:bodyPr>
            <a:noAutofit/>
          </a:bodyPr>
          <a:lstStyle/>
          <a:p>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One-pass </a:t>
            </a:r>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error-bounded </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approach applying a </a:t>
            </a:r>
            <a:r>
              <a:rPr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local distance checking </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method</a:t>
            </a:r>
          </a:p>
          <a:p>
            <a:pPr lvl="1"/>
            <a:r>
              <a:rPr lang="en-US" altLang="zh-CN" sz="2000" dirty="0" smtClean="0">
                <a:solidFill>
                  <a:srgbClr val="FF0000"/>
                </a:solidFill>
              </a:rPr>
              <a:t>One-pass: each </a:t>
            </a:r>
            <a:r>
              <a:rPr lang="en-US" altLang="zh-CN" sz="2000" dirty="0">
                <a:solidFill>
                  <a:srgbClr val="FF0000"/>
                </a:solidFill>
              </a:rPr>
              <a:t>point is checked only once</a:t>
            </a:r>
            <a:endParaRPr lang="zh-CN" altLang="en-US" sz="2000" dirty="0">
              <a:solidFill>
                <a:srgbClr val="FF0000"/>
              </a:solidFill>
            </a:endParaRPr>
          </a:p>
          <a:p>
            <a:pPr lvl="2"/>
            <a:r>
              <a:rPr lang="en-US" altLang="zh-CN" sz="1800" dirty="0" smtClean="0">
                <a:solidFill>
                  <a:srgbClr val="FF0000"/>
                </a:solidFill>
              </a:rPr>
              <a:t>O(n) time and O(1) space complexities</a:t>
            </a:r>
            <a:endParaRPr lang="en-US" altLang="zh-CN" sz="1200" dirty="0" smtClean="0"/>
          </a:p>
          <a:p>
            <a:pPr lvl="1"/>
            <a:r>
              <a:rPr lang="en-US" altLang="zh-CN" sz="2000" dirty="0" smtClean="0"/>
              <a:t>Error bounded</a:t>
            </a:r>
            <a:endParaRPr lang="en-US" altLang="zh-CN" sz="1800" dirty="0" smtClean="0"/>
          </a:p>
          <a:p>
            <a:pPr lvl="1"/>
            <a:r>
              <a:rPr lang="en-US" altLang="zh-CN" sz="2000" dirty="0" smtClean="0"/>
              <a:t>Good compression ratio</a:t>
            </a:r>
            <a:endParaRPr lang="zh-CN" altLang="en-US" sz="2000" dirty="0"/>
          </a:p>
        </p:txBody>
      </p:sp>
      <p:sp>
        <p:nvSpPr>
          <p:cNvPr id="18" name="矩形 17"/>
          <p:cNvSpPr/>
          <p:nvPr/>
        </p:nvSpPr>
        <p:spPr>
          <a:xfrm>
            <a:off x="0" y="6309320"/>
            <a:ext cx="9144000" cy="523220"/>
          </a:xfrm>
          <a:prstGeom prst="rect">
            <a:avLst/>
          </a:prstGeom>
          <a:ln>
            <a:solidFill>
              <a:srgbClr val="000099"/>
            </a:solidFill>
          </a:ln>
        </p:spPr>
        <p:txBody>
          <a:bodyPr wrap="square">
            <a:spAutoFit/>
          </a:bodyPr>
          <a:lstStyle/>
          <a:p>
            <a:r>
              <a:rPr lang="en-US" altLang="zh-CN" sz="1400" dirty="0" err="1" smtClean="0">
                <a:ea typeface="黑体" pitchFamily="49" charset="-122"/>
              </a:rPr>
              <a:t>Xuelian</a:t>
            </a:r>
            <a:r>
              <a:rPr lang="en-US" altLang="zh-CN" sz="1400" dirty="0" smtClean="0">
                <a:ea typeface="黑体" pitchFamily="49" charset="-122"/>
              </a:rPr>
              <a:t> Lin, </a:t>
            </a:r>
            <a:r>
              <a:rPr lang="en-US" altLang="zh-CN" sz="1400" dirty="0" err="1" smtClean="0">
                <a:ea typeface="黑体" pitchFamily="49" charset="-122"/>
              </a:rPr>
              <a:t>Shuai</a:t>
            </a:r>
            <a:r>
              <a:rPr lang="en-US" altLang="zh-CN" sz="1400" dirty="0" smtClean="0">
                <a:ea typeface="黑体" pitchFamily="49" charset="-122"/>
              </a:rPr>
              <a:t> Ma, Han Zhang, </a:t>
            </a:r>
            <a:r>
              <a:rPr lang="en-US" altLang="zh-CN" sz="1400" dirty="0" err="1" smtClean="0">
                <a:ea typeface="黑体" pitchFamily="49" charset="-122"/>
              </a:rPr>
              <a:t>Tianyu</a:t>
            </a:r>
            <a:r>
              <a:rPr lang="en-US" altLang="zh-CN" sz="1400" dirty="0" smtClean="0">
                <a:ea typeface="黑体" pitchFamily="49" charset="-122"/>
              </a:rPr>
              <a:t> </a:t>
            </a:r>
            <a:r>
              <a:rPr lang="en-US" altLang="zh-CN" sz="1400" dirty="0" err="1" smtClean="0">
                <a:ea typeface="黑体" pitchFamily="49" charset="-122"/>
              </a:rPr>
              <a:t>Wo</a:t>
            </a:r>
            <a:r>
              <a:rPr lang="en-US" altLang="zh-CN" sz="1400" dirty="0" smtClean="0">
                <a:ea typeface="黑体" pitchFamily="49" charset="-122"/>
              </a:rPr>
              <a:t>,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One-Pass Error Bounded Trajectory Simplification. </a:t>
            </a:r>
            <a:r>
              <a:rPr lang="en-US" altLang="zh-CN" sz="1400" dirty="0" smtClean="0">
                <a:solidFill>
                  <a:srgbClr val="C00000"/>
                </a:solidFill>
                <a:ea typeface="黑体" pitchFamily="49" charset="-122"/>
              </a:rPr>
              <a:t>VLDB, 2017</a:t>
            </a:r>
            <a:endParaRPr lang="zh-CN" altLang="en-US" sz="1400" b="1" dirty="0">
              <a:solidFill>
                <a:srgbClr val="C00000"/>
              </a:solidFill>
            </a:endParaRPr>
          </a:p>
        </p:txBody>
      </p:sp>
      <p:pic>
        <p:nvPicPr>
          <p:cNvPr id="7" name="图片 6"/>
          <p:cNvPicPr>
            <a:picLocks noChangeAspect="1"/>
          </p:cNvPicPr>
          <p:nvPr/>
        </p:nvPicPr>
        <p:blipFill>
          <a:blip r:embed="rId2"/>
          <a:stretch>
            <a:fillRect/>
          </a:stretch>
        </p:blipFill>
        <p:spPr>
          <a:xfrm>
            <a:off x="1071538" y="3276002"/>
            <a:ext cx="6561129" cy="3010518"/>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08106" y="2564904"/>
            <a:ext cx="8964488" cy="1048544"/>
          </a:xfrm>
          <a:prstGeom prst="rect">
            <a:avLst/>
          </a:prstGeom>
        </p:spPr>
        <p:txBody>
          <a:bodyPr/>
          <a:lstStyle/>
          <a:p>
            <a:pPr algn="ctr" eaLnBrk="0" hangingPunct="0">
              <a:defRPr/>
            </a:pPr>
            <a:r>
              <a:rPr kumimoji="0" lang="en-US" altLang="zh-CN" sz="3600" b="1" i="0" u="none" strike="noStrike" kern="0" cap="none" spc="0" normalizeH="0" baseline="0" noProof="0" dirty="0" smtClean="0">
                <a:ln>
                  <a:noFill/>
                </a:ln>
                <a:effectLst/>
                <a:uLnTx/>
                <a:uFillTx/>
                <a:latin typeface="+mj-lt"/>
                <a:ea typeface="+mj-ea"/>
                <a:cs typeface="+mj-cs"/>
              </a:rPr>
              <a:t>Data Techniques for </a:t>
            </a:r>
            <a:r>
              <a:rPr lang="en-US" altLang="zh-CN" sz="3600" b="1" kern="0" dirty="0" smtClean="0"/>
              <a:t>Big Data Analytics</a:t>
            </a:r>
            <a:endParaRPr lang="en-US" altLang="zh-CN" sz="4000" b="1" kern="0" dirty="0" smtClean="0"/>
          </a:p>
        </p:txBody>
      </p:sp>
      <p:sp>
        <p:nvSpPr>
          <p:cNvPr id="5" name="矩形 4"/>
          <p:cNvSpPr/>
          <p:nvPr/>
        </p:nvSpPr>
        <p:spPr>
          <a:xfrm>
            <a:off x="3059832" y="3717032"/>
            <a:ext cx="3600400" cy="707886"/>
          </a:xfrm>
          <a:prstGeom prst="rect">
            <a:avLst/>
          </a:prstGeom>
          <a:noFill/>
        </p:spPr>
        <p:txBody>
          <a:bodyPr wrap="square" lIns="91440" tIns="45720" rIns="91440" bIns="45720">
            <a:spAutoFit/>
          </a:bodyPr>
          <a:lstStyle/>
          <a:p>
            <a:pPr algn="ctr"/>
            <a:r>
              <a:rPr lang="en-US" altLang="zh-CN" sz="4000" b="1" dirty="0" smtClean="0">
                <a:ln w="1905"/>
                <a:solidFill>
                  <a:srgbClr val="000099"/>
                </a:solidFill>
                <a:effectLst>
                  <a:innerShdw blurRad="69850" dist="43180" dir="5400000">
                    <a:srgbClr val="000000">
                      <a:alpha val="65000"/>
                    </a:srgbClr>
                  </a:innerShdw>
                </a:effectLst>
              </a:rPr>
              <a:t>R</a:t>
            </a:r>
            <a:r>
              <a:rPr lang="en-US" altLang="zh-CN" sz="4000" b="1" dirty="0" smtClean="0">
                <a:ln w="1905"/>
                <a:solidFill>
                  <a:srgbClr val="FF0000"/>
                </a:solidFill>
                <a:effectLst>
                  <a:innerShdw blurRad="69850" dist="43180" dir="5400000">
                    <a:srgbClr val="000000">
                      <a:alpha val="65000"/>
                    </a:srgbClr>
                  </a:innerShdw>
                </a:effectLst>
              </a:rPr>
              <a:t> </a:t>
            </a:r>
            <a:r>
              <a:rPr lang="en-US" altLang="zh-CN" sz="4000" b="1" dirty="0" smtClean="0">
                <a:ln w="1905"/>
                <a:effectLst>
                  <a:innerShdw blurRad="69850" dist="43180" dir="5400000">
                    <a:srgbClr val="000000">
                      <a:alpha val="65000"/>
                    </a:srgbClr>
                  </a:innerShdw>
                </a:effectLst>
              </a:rPr>
              <a:t>=</a:t>
            </a:r>
            <a:r>
              <a:rPr lang="en-US" altLang="zh-CN" sz="4000" b="1" dirty="0" smtClean="0">
                <a:ln w="1905"/>
                <a:solidFill>
                  <a:srgbClr val="FF0000"/>
                </a:solidFill>
                <a:effectLst>
                  <a:innerShdw blurRad="69850" dist="43180" dir="5400000">
                    <a:srgbClr val="000000">
                      <a:alpha val="65000"/>
                    </a:srgbClr>
                  </a:innerShdw>
                </a:effectLst>
              </a:rPr>
              <a:t> </a:t>
            </a:r>
            <a:r>
              <a:rPr lang="en-US" altLang="zh-CN" sz="4000" b="1" dirty="0" smtClean="0">
                <a:ln w="1905"/>
                <a:effectLst>
                  <a:innerShdw blurRad="69850" dist="43180" dir="5400000">
                    <a:srgbClr val="000000">
                      <a:alpha val="65000"/>
                    </a:srgbClr>
                  </a:innerShdw>
                </a:effectLst>
              </a:rPr>
              <a:t>Q(</a:t>
            </a:r>
            <a:r>
              <a:rPr lang="en-US" altLang="zh-CN" sz="4000" b="1" dirty="0" smtClean="0">
                <a:ln w="1905"/>
                <a:solidFill>
                  <a:srgbClr val="FF0000"/>
                </a:solidFill>
                <a:effectLst>
                  <a:innerShdw blurRad="69850" dist="43180" dir="5400000">
                    <a:srgbClr val="000000">
                      <a:alpha val="65000"/>
                    </a:srgbClr>
                  </a:innerShdw>
                </a:effectLst>
              </a:rPr>
              <a:t>D</a:t>
            </a:r>
            <a:r>
              <a:rPr lang="en-US" altLang="zh-CN" sz="4000" b="1" dirty="0" smtClean="0">
                <a:ln w="1905"/>
                <a:effectLst>
                  <a:innerShdw blurRad="69850" dist="43180" dir="5400000">
                    <a:srgbClr val="000000">
                      <a:alpha val="65000"/>
                    </a:srgbClr>
                  </a:innerShdw>
                </a:effectLst>
              </a:rPr>
              <a:t>) </a:t>
            </a:r>
            <a:endParaRPr lang="zh-CN" altLang="en-US" sz="4000" b="1" dirty="0">
              <a:ln w="1905"/>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rPr>
              <a:t>Data Approximation Techniques</a:t>
            </a:r>
            <a:endParaRPr lang="zh-CN" altLang="en-US" sz="3600" b="1" dirty="0">
              <a:solidFill>
                <a:srgbClr val="C00000"/>
              </a:solidFill>
              <a:latin typeface="Arial Unicode MS" pitchFamily="34" charset="-122"/>
              <a:ea typeface="黑体" pitchFamily="49" charset="-122"/>
            </a:endParaRPr>
          </a:p>
        </p:txBody>
      </p:sp>
      <p:sp>
        <p:nvSpPr>
          <p:cNvPr id="14" name="TextBox 13"/>
          <p:cNvSpPr txBox="1"/>
          <p:nvPr/>
        </p:nvSpPr>
        <p:spPr>
          <a:xfrm>
            <a:off x="35496" y="5838362"/>
            <a:ext cx="8999984" cy="470958"/>
          </a:xfrm>
          <a:prstGeom prst="rect">
            <a:avLst/>
          </a:prstGeom>
          <a:blipFill dpi="0" rotWithShape="1">
            <a:blip r:embed="rId3"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400" b="1" dirty="0" smtClean="0">
                <a:solidFill>
                  <a:srgbClr val="FF0000"/>
                </a:solidFill>
                <a:latin typeface="Arial Unicode MS" pitchFamily="34" charset="-122"/>
                <a:ea typeface="Arial Unicode MS" pitchFamily="34" charset="-122"/>
                <a:cs typeface="Arial Unicode MS" pitchFamily="34" charset="-122"/>
                <a:sym typeface="Wingdings" pitchFamily="2" charset="2"/>
              </a:rPr>
              <a:t>Challenge</a:t>
            </a:r>
            <a:r>
              <a:rPr lang="en-US" altLang="zh-CN" sz="2400" b="1" dirty="0" smtClean="0">
                <a:latin typeface="Arial Unicode MS" pitchFamily="34" charset="-122"/>
                <a:ea typeface="Arial Unicode MS" pitchFamily="34" charset="-122"/>
                <a:cs typeface="Arial Unicode MS" pitchFamily="34" charset="-122"/>
                <a:sym typeface="Wingdings" pitchFamily="2" charset="2"/>
              </a:rPr>
              <a:t>:  balancing accuracy and computational complexity!</a:t>
            </a:r>
          </a:p>
        </p:txBody>
      </p:sp>
      <p:sp>
        <p:nvSpPr>
          <p:cNvPr id="15" name="灯片编号占位符 14"/>
          <p:cNvSpPr>
            <a:spLocks noGrp="1"/>
          </p:cNvSpPr>
          <p:nvPr>
            <p:ph type="sldNum" sz="quarter" idx="10"/>
          </p:nvPr>
        </p:nvSpPr>
        <p:spPr/>
        <p:txBody>
          <a:bodyPr/>
          <a:lstStyle/>
          <a:p>
            <a:pPr>
              <a:defRPr/>
            </a:pPr>
            <a:fld id="{3AD224E6-15A8-4E74-8987-281A30D56C8B}" type="slidenum">
              <a:rPr lang="zh-CN" altLang="en-US" smtClean="0"/>
              <a:pPr>
                <a:defRPr/>
              </a:pPr>
              <a:t>43</a:t>
            </a:fld>
            <a:endParaRPr lang="zh-CN" altLang="en-US" dirty="0"/>
          </a:p>
        </p:txBody>
      </p:sp>
      <p:sp>
        <p:nvSpPr>
          <p:cNvPr id="18" name="内容占位符 2"/>
          <p:cNvSpPr>
            <a:spLocks noChangeArrowheads="1"/>
          </p:cNvSpPr>
          <p:nvPr/>
        </p:nvSpPr>
        <p:spPr bwMode="auto">
          <a:xfrm>
            <a:off x="251520" y="1052736"/>
            <a:ext cx="8712968" cy="1304694"/>
          </a:xfrm>
          <a:prstGeom prst="rect">
            <a:avLst/>
          </a:prstGeom>
          <a:noFill/>
          <a:ln w="25400">
            <a:solidFill>
              <a:schemeClr val="tx1"/>
            </a:solidFill>
            <a:miter lim="800000"/>
            <a:headEnd/>
            <a:tailEnd/>
          </a:ln>
        </p:spPr>
        <p:txBody>
          <a:bodyPr lIns="97182" tIns="48591" rIns="97182" bIns="48591"/>
          <a:lstStyle/>
          <a:p>
            <a:pPr defTabSz="971550">
              <a:spcBef>
                <a:spcPct val="60000"/>
              </a:spcBef>
              <a:buClr>
                <a:schemeClr val="accent1"/>
              </a:buClr>
              <a:buSzPct val="80000"/>
            </a:pPr>
            <a:r>
              <a:rPr lang="en-US" altLang="zh-CN" sz="2400" dirty="0" smtClean="0">
                <a:solidFill>
                  <a:srgbClr val="FF0000"/>
                </a:solidFill>
                <a:latin typeface="Arial Unicode MS" pitchFamily="34" charset="-122"/>
                <a:ea typeface="Arial Unicode MS" pitchFamily="34" charset="-122"/>
                <a:cs typeface="Arial Unicode MS" pitchFamily="34" charset="-122"/>
              </a:rPr>
              <a:t>Main idea</a:t>
            </a:r>
            <a:r>
              <a:rPr lang="en-US" altLang="zh-CN" sz="2400" dirty="0" smtClean="0">
                <a:solidFill>
                  <a:srgbClr val="000000"/>
                </a:solidFill>
                <a:latin typeface="Arial Unicode MS" pitchFamily="34" charset="-122"/>
                <a:ea typeface="Arial Unicode MS" pitchFamily="34" charset="-122"/>
                <a:cs typeface="Arial Unicode MS" pitchFamily="34" charset="-122"/>
              </a:rPr>
              <a:t>: For a class </a:t>
            </a:r>
            <a:r>
              <a:rPr lang="en-US" altLang="zh-CN" sz="2400" dirty="0" smtClean="0">
                <a:latin typeface="Arial Unicode MS" pitchFamily="34" charset="-122"/>
                <a:ea typeface="Arial Unicode MS" pitchFamily="34" charset="-122"/>
                <a:cs typeface="Arial Unicode MS" pitchFamily="34" charset="-122"/>
              </a:rPr>
              <a:t>Q </a:t>
            </a:r>
            <a:r>
              <a:rPr lang="en-US" altLang="zh-CN" sz="2400" dirty="0" smtClean="0">
                <a:solidFill>
                  <a:srgbClr val="000000"/>
                </a:solidFill>
                <a:latin typeface="Arial Unicode MS" pitchFamily="34" charset="-122"/>
                <a:ea typeface="Arial Unicode MS" pitchFamily="34" charset="-122"/>
                <a:cs typeface="Arial Unicode MS" pitchFamily="34" charset="-122"/>
              </a:rPr>
              <a:t>of queries on data </a:t>
            </a:r>
            <a:r>
              <a:rPr lang="en-US" altLang="zh-CN" sz="2400" dirty="0" smtClean="0">
                <a:solidFill>
                  <a:srgbClr val="C00000"/>
                </a:solidFill>
                <a:latin typeface="Arial Unicode MS" pitchFamily="34" charset="-122"/>
                <a:ea typeface="Arial Unicode MS" pitchFamily="34" charset="-122"/>
                <a:cs typeface="Arial Unicode MS" pitchFamily="34" charset="-122"/>
              </a:rPr>
              <a:t>D</a:t>
            </a:r>
            <a:r>
              <a:rPr lang="en-US" altLang="zh-CN" sz="2400" dirty="0" smtClean="0">
                <a:solidFill>
                  <a:srgbClr val="000000"/>
                </a:solidFill>
                <a:latin typeface="Arial Unicode MS" pitchFamily="34" charset="-122"/>
                <a:ea typeface="Arial Unicode MS" pitchFamily="34" charset="-122"/>
                <a:cs typeface="Arial Unicode MS" pitchFamily="34" charset="-122"/>
              </a:rPr>
              <a:t>,  transform </a:t>
            </a:r>
            <a:r>
              <a:rPr lang="en-US" altLang="zh-CN" sz="2400" dirty="0" smtClean="0">
                <a:solidFill>
                  <a:srgbClr val="C00000"/>
                </a:solidFill>
                <a:latin typeface="Arial Unicode MS" pitchFamily="34" charset="-122"/>
                <a:ea typeface="Arial Unicode MS" pitchFamily="34" charset="-122"/>
                <a:cs typeface="Arial Unicode MS" pitchFamily="34" charset="-122"/>
              </a:rPr>
              <a:t>D </a:t>
            </a:r>
            <a:r>
              <a:rPr lang="en-US" altLang="zh-CN" sz="2400" dirty="0" smtClean="0">
                <a:latin typeface="Arial Unicode MS" pitchFamily="34" charset="-122"/>
                <a:ea typeface="Arial Unicode MS" pitchFamily="34" charset="-122"/>
                <a:cs typeface="Arial Unicode MS" pitchFamily="34" charset="-122"/>
              </a:rPr>
              <a:t>to smaller data </a:t>
            </a:r>
            <a:r>
              <a:rPr lang="en-US" altLang="zh-CN" sz="2400" dirty="0" smtClean="0">
                <a:solidFill>
                  <a:srgbClr val="C00000"/>
                </a:solidFill>
                <a:latin typeface="Arial Unicode MS" pitchFamily="34" charset="-122"/>
                <a:ea typeface="Arial Unicode MS" pitchFamily="34" charset="-122"/>
                <a:cs typeface="Arial Unicode MS" pitchFamily="34" charset="-122"/>
              </a:rPr>
              <a:t>D’ </a:t>
            </a:r>
            <a:r>
              <a:rPr lang="en-US" altLang="zh-CN" sz="2400" dirty="0" smtClean="0">
                <a:latin typeface="Arial Unicode MS" pitchFamily="34" charset="-122"/>
                <a:ea typeface="Arial Unicode MS" pitchFamily="34" charset="-122"/>
                <a:cs typeface="Arial Unicode MS" pitchFamily="34" charset="-122"/>
              </a:rPr>
              <a:t>that can be processed efficiently </a:t>
            </a:r>
            <a:r>
              <a:rPr lang="en-US" altLang="zh-CN" sz="2400" dirty="0" smtClean="0">
                <a:solidFill>
                  <a:srgbClr val="FF0000"/>
                </a:solidFill>
                <a:latin typeface="Arial Unicode MS" pitchFamily="34" charset="-122"/>
                <a:ea typeface="Arial Unicode MS" pitchFamily="34" charset="-122"/>
                <a:cs typeface="Arial Unicode MS" pitchFamily="34" charset="-122"/>
              </a:rPr>
              <a:t>without loss of quality </a:t>
            </a:r>
            <a:r>
              <a:rPr lang="en-US" altLang="zh-CN" sz="2400" dirty="0" smtClean="0">
                <a:solidFill>
                  <a:schemeClr val="tx2"/>
                </a:solidFill>
                <a:latin typeface="Arial Unicode MS" pitchFamily="34" charset="-122"/>
                <a:ea typeface="Arial Unicode MS" pitchFamily="34" charset="-122"/>
                <a:cs typeface="Arial Unicode MS" pitchFamily="34" charset="-122"/>
              </a:rPr>
              <a:t>or</a:t>
            </a:r>
            <a:r>
              <a:rPr lang="en-US" altLang="zh-CN" sz="2400" dirty="0" smtClean="0">
                <a:solidFill>
                  <a:srgbClr val="FF0000"/>
                </a:solidFill>
                <a:latin typeface="Arial Unicode MS" pitchFamily="34" charset="-122"/>
                <a:ea typeface="Arial Unicode MS" pitchFamily="34" charset="-122"/>
                <a:cs typeface="Arial Unicode MS" pitchFamily="34" charset="-122"/>
              </a:rPr>
              <a:t> with a bounded loss of quality</a:t>
            </a:r>
            <a:r>
              <a:rPr lang="en-US" altLang="zh-CN" sz="2400" dirty="0" smtClean="0">
                <a:solidFill>
                  <a:srgbClr val="000000"/>
                </a:solidFill>
                <a:latin typeface="Arial Unicode MS" pitchFamily="34" charset="-122"/>
                <a:ea typeface="Arial Unicode MS" pitchFamily="34" charset="-122"/>
                <a:cs typeface="Arial Unicode MS" pitchFamily="34" charset="-122"/>
              </a:rPr>
              <a:t>.</a:t>
            </a:r>
            <a:endParaRPr lang="en-GB" altLang="zh-CN" sz="2400" dirty="0">
              <a:latin typeface="Arial Unicode MS" pitchFamily="34" charset="-122"/>
              <a:ea typeface="Arial Unicode MS" pitchFamily="34" charset="-122"/>
              <a:cs typeface="Arial Unicode MS" pitchFamily="34" charset="-122"/>
            </a:endParaRPr>
          </a:p>
        </p:txBody>
      </p:sp>
      <p:grpSp>
        <p:nvGrpSpPr>
          <p:cNvPr id="22" name="组合 21"/>
          <p:cNvGrpSpPr/>
          <p:nvPr/>
        </p:nvGrpSpPr>
        <p:grpSpPr>
          <a:xfrm>
            <a:off x="2643174" y="2786058"/>
            <a:ext cx="3643338" cy="2337908"/>
            <a:chOff x="3571868" y="3306288"/>
            <a:chExt cx="3643338" cy="2031992"/>
          </a:xfrm>
        </p:grpSpPr>
        <p:grpSp>
          <p:nvGrpSpPr>
            <p:cNvPr id="23" name="组合 25"/>
            <p:cNvGrpSpPr/>
            <p:nvPr/>
          </p:nvGrpSpPr>
          <p:grpSpPr>
            <a:xfrm>
              <a:off x="3571868" y="3306288"/>
              <a:ext cx="3643338" cy="2031992"/>
              <a:chOff x="3571868" y="3306288"/>
              <a:chExt cx="3643338" cy="2031992"/>
            </a:xfrm>
          </p:grpSpPr>
          <p:grpSp>
            <p:nvGrpSpPr>
              <p:cNvPr id="26" name="Group 10"/>
              <p:cNvGrpSpPr>
                <a:grpSpLocks/>
              </p:cNvGrpSpPr>
              <p:nvPr/>
            </p:nvGrpSpPr>
            <p:grpSpPr bwMode="auto">
              <a:xfrm>
                <a:off x="3944698" y="3928976"/>
                <a:ext cx="2920352" cy="1214934"/>
                <a:chOff x="189" y="-838"/>
                <a:chExt cx="1796" cy="1471"/>
              </a:xfrm>
            </p:grpSpPr>
            <p:sp>
              <p:nvSpPr>
                <p:cNvPr id="31" name="TextBox 87"/>
                <p:cNvSpPr txBox="1">
                  <a:spLocks noChangeArrowheads="1"/>
                </p:cNvSpPr>
                <p:nvPr/>
              </p:nvSpPr>
              <p:spPr bwMode="auto">
                <a:xfrm>
                  <a:off x="191" y="186"/>
                  <a:ext cx="421" cy="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dirty="0" smtClean="0">
                      <a:latin typeface="Arial" pitchFamily="34" charset="0"/>
                      <a:ea typeface="Arial Unicode MS" pitchFamily="34" charset="-122"/>
                      <a:cs typeface="Arial" pitchFamily="34" charset="0"/>
                    </a:rPr>
                    <a:t>(</a:t>
                  </a:r>
                  <a:r>
                    <a:rPr lang="en-US" altLang="zh-CN" sz="1800" b="1" dirty="0" smtClean="0">
                      <a:solidFill>
                        <a:srgbClr val="FF0000"/>
                      </a:solidFill>
                      <a:latin typeface="Arial" pitchFamily="34" charset="0"/>
                      <a:ea typeface="Arial Unicode MS" pitchFamily="34" charset="-122"/>
                      <a:cs typeface="Arial" pitchFamily="34" charset="0"/>
                    </a:rPr>
                    <a:t>D</a:t>
                  </a:r>
                  <a:r>
                    <a:rPr lang="en-GB" altLang="zh-CN" sz="1800" dirty="0" smtClean="0">
                      <a:latin typeface="Arial" pitchFamily="34" charset="0"/>
                      <a:ea typeface="Arial Unicode MS" pitchFamily="34" charset="-122"/>
                      <a:cs typeface="Arial" pitchFamily="34" charset="0"/>
                    </a:rPr>
                    <a:t>)</a:t>
                  </a:r>
                  <a:endParaRPr lang="zh-CN" altLang="en-US" sz="1800" dirty="0">
                    <a:latin typeface="Arial" pitchFamily="34" charset="0"/>
                    <a:ea typeface="Arial Unicode MS" pitchFamily="34" charset="-122"/>
                    <a:cs typeface="Arial" pitchFamily="34" charset="0"/>
                  </a:endParaRPr>
                </a:p>
              </p:txBody>
            </p:sp>
            <p:sp>
              <p:nvSpPr>
                <p:cNvPr id="32" name="TextBox 89"/>
                <p:cNvSpPr txBox="1">
                  <a:spLocks noChangeArrowheads="1"/>
                </p:cNvSpPr>
                <p:nvPr/>
              </p:nvSpPr>
              <p:spPr bwMode="auto">
                <a:xfrm>
                  <a:off x="361" y="-838"/>
                  <a:ext cx="191" cy="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D</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33" name="右箭头 90"/>
                <p:cNvSpPr>
                  <a:spLocks noChangeArrowheads="1"/>
                </p:cNvSpPr>
                <p:nvPr/>
              </p:nvSpPr>
              <p:spPr bwMode="auto">
                <a:xfrm>
                  <a:off x="646" y="-667"/>
                  <a:ext cx="863" cy="106"/>
                </a:xfrm>
                <a:prstGeom prst="rightArrow">
                  <a:avLst>
                    <a:gd name="adj1" fmla="val 50000"/>
                    <a:gd name="adj2" fmla="val 45725"/>
                  </a:avLst>
                </a:prstGeom>
                <a:solidFill>
                  <a:srgbClr val="00B050"/>
                </a:solidFill>
                <a:ln>
                  <a:noFill/>
                </a:ln>
                <a:effectLst>
                  <a:outerShdw blurRad="63500" dist="38100" dir="2700000" algn="ctr" rotWithShape="0">
                    <a:srgbClr val="000000">
                      <a:alpha val="39000"/>
                    </a:srgbClr>
                  </a:outerShdw>
                </a:effectLst>
                <a:extLst/>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34" name="右箭头 93"/>
                <p:cNvSpPr>
                  <a:spLocks noChangeArrowheads="1"/>
                </p:cNvSpPr>
                <p:nvPr/>
              </p:nvSpPr>
              <p:spPr bwMode="auto">
                <a:xfrm rot="5400000">
                  <a:off x="266" y="-194"/>
                  <a:ext cx="381" cy="96"/>
                </a:xfrm>
                <a:prstGeom prst="rightArrow">
                  <a:avLst>
                    <a:gd name="adj1" fmla="val 50000"/>
                    <a:gd name="adj2" fmla="val 54478"/>
                  </a:avLst>
                </a:prstGeom>
                <a:solidFill>
                  <a:srgbClr val="00B050"/>
                </a:solidFill>
                <a:ln>
                  <a:noFill/>
                </a:ln>
                <a:effectLst>
                  <a:outerShdw blurRad="63500" dist="38100" dir="2700000" algn="ctr" rotWithShape="0">
                    <a:srgbClr val="000000">
                      <a:alpha val="39000"/>
                    </a:srgbClr>
                  </a:outerShdw>
                </a:effectLst>
                <a:extLst/>
              </p:spPr>
              <p:txBody>
                <a:bodyPr rot="10800000" vert="eaVert"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35" name="矩形 94"/>
                <p:cNvSpPr>
                  <a:spLocks noChangeArrowheads="1"/>
                </p:cNvSpPr>
                <p:nvPr/>
              </p:nvSpPr>
              <p:spPr bwMode="auto">
                <a:xfrm>
                  <a:off x="189" y="-369"/>
                  <a:ext cx="224" cy="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36" name="右箭头 97"/>
                <p:cNvSpPr>
                  <a:spLocks noChangeArrowheads="1"/>
                </p:cNvSpPr>
                <p:nvPr/>
              </p:nvSpPr>
              <p:spPr bwMode="auto">
                <a:xfrm rot="5400000">
                  <a:off x="1459" y="-193"/>
                  <a:ext cx="383" cy="95"/>
                </a:xfrm>
                <a:prstGeom prst="rightArrow">
                  <a:avLst>
                    <a:gd name="adj1" fmla="val 50000"/>
                    <a:gd name="adj2" fmla="val 54613"/>
                  </a:avLst>
                </a:prstGeom>
                <a:solidFill>
                  <a:srgbClr val="00B050"/>
                </a:solidFill>
                <a:ln>
                  <a:noFill/>
                </a:ln>
                <a:effectLst>
                  <a:outerShdw blurRad="63500" dist="38100" dir="2700000" algn="ctr" rotWithShape="0">
                    <a:srgbClr val="000000">
                      <a:alpha val="39000"/>
                    </a:srgbClr>
                  </a:outerShdw>
                </a:effectLst>
                <a:extLst/>
              </p:spPr>
              <p:txBody>
                <a:bodyPr rot="10800000" vert="eaVert"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37" name="矩形 94"/>
                <p:cNvSpPr>
                  <a:spLocks noChangeArrowheads="1"/>
                </p:cNvSpPr>
                <p:nvPr/>
              </p:nvSpPr>
              <p:spPr bwMode="auto">
                <a:xfrm>
                  <a:off x="1720" y="-369"/>
                  <a:ext cx="263" cy="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b="1" dirty="0" smtClean="0">
                      <a:solidFill>
                        <a:srgbClr val="FF0000"/>
                      </a:solidFill>
                      <a:latin typeface="Arial" pitchFamily="34" charset="0"/>
                      <a:ea typeface="Arial Unicode MS" pitchFamily="34" charset="-122"/>
                      <a:cs typeface="Arial" pitchFamily="34" charset="0"/>
                    </a:rPr>
                    <a:t>’</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38" name="TextBox 87"/>
                <p:cNvSpPr txBox="1">
                  <a:spLocks noChangeArrowheads="1"/>
                </p:cNvSpPr>
                <p:nvPr/>
              </p:nvSpPr>
              <p:spPr bwMode="auto">
                <a:xfrm>
                  <a:off x="1493" y="186"/>
                  <a:ext cx="492" cy="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dirty="0" smtClean="0">
                      <a:latin typeface="Arial" pitchFamily="34" charset="0"/>
                      <a:ea typeface="Arial Unicode MS" pitchFamily="34" charset="-122"/>
                      <a:cs typeface="Arial" pitchFamily="34" charset="0"/>
                    </a:rPr>
                    <a:t>(</a:t>
                  </a:r>
                  <a:r>
                    <a:rPr lang="en-US" altLang="zh-CN" sz="1800" b="1" dirty="0" smtClean="0">
                      <a:solidFill>
                        <a:srgbClr val="FF0000"/>
                      </a:solidFill>
                      <a:latin typeface="Arial" pitchFamily="34" charset="0"/>
                      <a:ea typeface="Arial Unicode MS" pitchFamily="34" charset="-122"/>
                      <a:cs typeface="Arial" pitchFamily="34" charset="0"/>
                    </a:rPr>
                    <a:t>D</a:t>
                  </a:r>
                  <a:r>
                    <a:rPr lang="zh-CN" altLang="en-US" sz="1800" b="1" dirty="0" smtClean="0">
                      <a:solidFill>
                        <a:srgbClr val="FF0000"/>
                      </a:solidFill>
                      <a:latin typeface="Arial" pitchFamily="34" charset="0"/>
                      <a:ea typeface="Arial Unicode MS" pitchFamily="34" charset="-122"/>
                      <a:cs typeface="Arial" pitchFamily="34" charset="0"/>
                    </a:rPr>
                    <a:t>’</a:t>
                  </a:r>
                  <a:r>
                    <a:rPr lang="en-GB" altLang="zh-CN" sz="1800" dirty="0" smtClean="0">
                      <a:latin typeface="Arial" pitchFamily="34" charset="0"/>
                      <a:ea typeface="Arial Unicode MS" pitchFamily="34" charset="-122"/>
                      <a:cs typeface="Arial" pitchFamily="34" charset="0"/>
                    </a:rPr>
                    <a:t>)</a:t>
                  </a:r>
                  <a:endParaRPr lang="zh-CN" altLang="en-US" sz="1800" dirty="0">
                    <a:latin typeface="Arial" pitchFamily="34" charset="0"/>
                    <a:ea typeface="Arial Unicode MS" pitchFamily="34" charset="-122"/>
                    <a:cs typeface="Arial" pitchFamily="34" charset="0"/>
                  </a:endParaRPr>
                </a:p>
              </p:txBody>
            </p:sp>
          </p:grpSp>
          <p:sp>
            <p:nvSpPr>
              <p:cNvPr id="27" name="圆角矩形 26"/>
              <p:cNvSpPr/>
              <p:nvPr/>
            </p:nvSpPr>
            <p:spPr>
              <a:xfrm>
                <a:off x="3571868" y="3306288"/>
                <a:ext cx="3643338" cy="2031992"/>
              </a:xfrm>
              <a:prstGeom prst="roundRect">
                <a:avLst>
                  <a:gd name="adj" fmla="val 3989"/>
                </a:avLst>
              </a:prstGeom>
              <a:noFill/>
              <a:ln w="25400">
                <a:solidFill>
                  <a:srgbClr val="0000CC"/>
                </a:solidFill>
              </a:ln>
              <a:effectLst>
                <a:outerShdw blurRad="63500" sx="102000" sy="102000" algn="ctr" rotWithShape="0">
                  <a:srgbClr val="ECECE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eaLnBrk="1" fontAlgn="auto" hangingPunct="1">
                  <a:spcBef>
                    <a:spcPts val="0"/>
                  </a:spcBef>
                  <a:spcAft>
                    <a:spcPts val="0"/>
                  </a:spcAft>
                </a:pPr>
                <a:endParaRPr lang="en-US" dirty="0" smtClean="0">
                  <a:solidFill>
                    <a:schemeClr val="accent5">
                      <a:lumMod val="50000"/>
                    </a:schemeClr>
                  </a:solidFill>
                  <a:latin typeface="Arial" pitchFamily="34" charset="0"/>
                  <a:ea typeface="Arial Unicode MS" pitchFamily="34" charset="-122"/>
                  <a:cs typeface="Arial" pitchFamily="34" charset="0"/>
                </a:endParaRPr>
              </a:p>
            </p:txBody>
          </p:sp>
          <p:sp>
            <p:nvSpPr>
              <p:cNvPr id="28" name="TextBox 27"/>
              <p:cNvSpPr txBox="1">
                <a:spLocks noChangeArrowheads="1"/>
              </p:cNvSpPr>
              <p:nvPr/>
            </p:nvSpPr>
            <p:spPr bwMode="auto">
              <a:xfrm>
                <a:off x="4711304" y="4437885"/>
                <a:ext cx="1360894"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lgn="ctr"/>
                <a:r>
                  <a:rPr lang="en-US" altLang="zh-CN" sz="1200" b="1" dirty="0" smtClean="0">
                    <a:solidFill>
                      <a:srgbClr val="C00000"/>
                    </a:solidFill>
                    <a:latin typeface="Arial" pitchFamily="34" charset="0"/>
                    <a:ea typeface="Arial Unicode MS" pitchFamily="34" charset="-122"/>
                    <a:cs typeface="Arial" pitchFamily="34" charset="0"/>
                  </a:rPr>
                  <a:t>Approximation</a:t>
                </a:r>
                <a:endParaRPr lang="zh-CN" altLang="en-US" sz="1100" b="1" dirty="0">
                  <a:solidFill>
                    <a:srgbClr val="0000FF"/>
                  </a:solidFill>
                  <a:latin typeface="Arial" pitchFamily="34" charset="0"/>
                  <a:ea typeface="Arial Unicode MS" pitchFamily="34" charset="-122"/>
                  <a:cs typeface="Arial" pitchFamily="34" charset="0"/>
                </a:endParaRPr>
              </a:p>
            </p:txBody>
          </p:sp>
          <p:sp>
            <p:nvSpPr>
              <p:cNvPr id="29" name="TextBox 89"/>
              <p:cNvSpPr txBox="1">
                <a:spLocks noChangeArrowheads="1"/>
              </p:cNvSpPr>
              <p:nvPr/>
            </p:nvSpPr>
            <p:spPr bwMode="auto">
              <a:xfrm>
                <a:off x="6173998" y="3929066"/>
                <a:ext cx="3982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D</a:t>
                </a:r>
                <a:r>
                  <a:rPr lang="zh-CN" altLang="en-US" sz="1800" b="1" dirty="0" smtClean="0">
                    <a:solidFill>
                      <a:srgbClr val="FF0000"/>
                    </a:solidFill>
                    <a:latin typeface="Arial" pitchFamily="34" charset="0"/>
                    <a:ea typeface="Arial Unicode MS" pitchFamily="34" charset="-122"/>
                    <a:cs typeface="Arial" pitchFamily="34" charset="0"/>
                  </a:rPr>
                  <a:t>’</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30" name="右箭头 90"/>
              <p:cNvSpPr>
                <a:spLocks noChangeArrowheads="1"/>
              </p:cNvSpPr>
              <p:nvPr/>
            </p:nvSpPr>
            <p:spPr bwMode="auto">
              <a:xfrm>
                <a:off x="4641652" y="4929198"/>
                <a:ext cx="1404000" cy="87548"/>
              </a:xfrm>
              <a:prstGeom prst="rightArrow">
                <a:avLst>
                  <a:gd name="adj1" fmla="val 50000"/>
                  <a:gd name="adj2" fmla="val 45725"/>
                </a:avLst>
              </a:prstGeom>
              <a:solidFill>
                <a:srgbClr val="00B050"/>
              </a:solidFill>
              <a:ln>
                <a:noFill/>
              </a:ln>
              <a:effectLst>
                <a:outerShdw blurRad="63500" dist="38100" dir="2700000" algn="ctr" rotWithShape="0">
                  <a:srgbClr val="000000">
                    <a:alpha val="39000"/>
                  </a:srgbClr>
                </a:outerShdw>
              </a:effectLst>
              <a:extLst/>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grpSp>
        <p:sp>
          <p:nvSpPr>
            <p:cNvPr id="24" name="矩形 23"/>
            <p:cNvSpPr/>
            <p:nvPr/>
          </p:nvSpPr>
          <p:spPr>
            <a:xfrm>
              <a:off x="4680470" y="3429000"/>
              <a:ext cx="1353255" cy="523220"/>
            </a:xfrm>
            <a:prstGeom prst="rect">
              <a:avLst/>
            </a:prstGeom>
            <a:solidFill>
              <a:srgbClr val="FFFFCC"/>
            </a:solidFill>
          </p:spPr>
          <p:txBody>
            <a:bodyPr wrap="none">
              <a:spAutoFit/>
            </a:bodyPr>
            <a:lstStyle/>
            <a:p>
              <a:pPr algn="ctr">
                <a:defRPr/>
              </a:pPr>
              <a:r>
                <a:rPr lang="en-US" altLang="zh-CN" sz="2800" b="1" i="1" dirty="0" smtClean="0">
                  <a:ln w="10541" cmpd="sng">
                    <a:solidFill>
                      <a:schemeClr val="accent1">
                        <a:shade val="88000"/>
                        <a:satMod val="110000"/>
                      </a:schemeClr>
                    </a:solidFill>
                    <a:prstDash val="solid"/>
                  </a:ln>
                  <a:solidFill>
                    <a:srgbClr val="FF0000"/>
                  </a:solidFill>
                  <a:latin typeface="Arial" pitchFamily="34" charset="0"/>
                  <a:ea typeface="Arial Unicode MS" pitchFamily="34" charset="-122"/>
                  <a:cs typeface="Arial" pitchFamily="34" charset="0"/>
                </a:rPr>
                <a:t>D</a:t>
              </a:r>
              <a:r>
                <a:rPr lang="en-US" altLang="zh-CN" sz="2800" b="1" i="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Arial Unicode MS" pitchFamily="34" charset="-122"/>
                  <a:cs typeface="Arial" pitchFamily="34" charset="0"/>
                  <a:sym typeface="Wingdings" pitchFamily="2" charset="2"/>
                </a:rPr>
                <a:t> </a:t>
              </a:r>
              <a:r>
                <a:rPr lang="en-US" altLang="zh-CN" sz="2800" dirty="0" smtClean="0">
                  <a:ln w="10541" cmpd="sng">
                    <a:solidFill>
                      <a:schemeClr val="accent1">
                        <a:shade val="88000"/>
                        <a:satMod val="110000"/>
                      </a:schemeClr>
                    </a:solidFill>
                    <a:prstDash val="solid"/>
                  </a:ln>
                  <a:latin typeface="Arial" pitchFamily="34" charset="0"/>
                  <a:ea typeface="Arial Unicode MS" pitchFamily="34" charset="-122"/>
                  <a:cs typeface="Arial" pitchFamily="34" charset="0"/>
                  <a:sym typeface="Wingdings" pitchFamily="2" charset="2"/>
                </a:rPr>
                <a:t> </a:t>
              </a:r>
              <a:r>
                <a:rPr lang="en-US" altLang="zh-CN" sz="2800" b="1" i="1" dirty="0" smtClean="0">
                  <a:ln w="10541" cmpd="sng">
                    <a:solidFill>
                      <a:schemeClr val="accent1">
                        <a:shade val="88000"/>
                        <a:satMod val="110000"/>
                      </a:schemeClr>
                    </a:solidFill>
                    <a:prstDash val="solid"/>
                  </a:ln>
                  <a:solidFill>
                    <a:srgbClr val="FF0000"/>
                  </a:solidFill>
                  <a:latin typeface="Arial" pitchFamily="34" charset="0"/>
                  <a:ea typeface="Arial Unicode MS" pitchFamily="34" charset="-122"/>
                  <a:cs typeface="Arial" pitchFamily="34" charset="0"/>
                </a:rPr>
                <a:t>D</a:t>
              </a:r>
              <a:r>
                <a:rPr lang="en-US" altLang="zh-CN" sz="2800" b="1" i="1" dirty="0" smtClean="0">
                  <a:ln w="10541" cmpd="sng">
                    <a:solidFill>
                      <a:schemeClr val="accent1">
                        <a:shade val="88000"/>
                        <a:satMod val="110000"/>
                      </a:schemeClr>
                    </a:solidFill>
                    <a:prstDash val="solid"/>
                  </a:ln>
                  <a:solidFill>
                    <a:srgbClr val="FF0000"/>
                  </a:solidFill>
                  <a:latin typeface="Arial" pitchFamily="34" charset="0"/>
                  <a:ea typeface="Arial Unicode MS" pitchFamily="34" charset="-122"/>
                  <a:cs typeface="Arial" pitchFamily="34" charset="0"/>
                  <a:sym typeface="Wingdings" pitchFamily="2" charset="2"/>
                </a:rPr>
                <a:t>’</a:t>
              </a:r>
              <a:endParaRPr lang="zh-CN" altLang="en-US" sz="2800" dirty="0">
                <a:solidFill>
                  <a:srgbClr val="FF0000"/>
                </a:solidFill>
                <a:latin typeface="Arial" pitchFamily="34" charset="0"/>
                <a:ea typeface="Arial Unicode MS" pitchFamily="34" charset="-122"/>
                <a:cs typeface="Arial" pitchFamily="34" charset="0"/>
              </a:endParaRP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See the source image"/>
          <p:cNvPicPr>
            <a:picLocks noChangeAspect="1" noChangeArrowheads="1"/>
          </p:cNvPicPr>
          <p:nvPr/>
        </p:nvPicPr>
        <p:blipFill>
          <a:blip r:embed="rId3" cstate="print"/>
          <a:srcRect/>
          <a:stretch>
            <a:fillRect/>
          </a:stretch>
        </p:blipFill>
        <p:spPr bwMode="auto">
          <a:xfrm>
            <a:off x="7072330" y="2264098"/>
            <a:ext cx="1950720" cy="1950720"/>
          </a:xfrm>
          <a:prstGeom prst="rect">
            <a:avLst/>
          </a:prstGeom>
          <a:noFill/>
        </p:spPr>
      </p:pic>
      <p:sp>
        <p:nvSpPr>
          <p:cNvPr id="2" name="标题 1"/>
          <p:cNvSpPr>
            <a:spLocks noGrp="1"/>
          </p:cNvSpPr>
          <p:nvPr>
            <p:ph type="title"/>
          </p:nvPr>
        </p:nvSpPr>
        <p:spPr/>
        <p:txBody>
          <a:bodyPr/>
          <a:lstStyle/>
          <a:p>
            <a:r>
              <a:rPr lang="en-US" altLang="zh-CN" b="1" dirty="0" smtClean="0">
                <a:solidFill>
                  <a:schemeClr val="tx1"/>
                </a:solidFill>
              </a:rPr>
              <a:t>Data Approximation Techniques</a:t>
            </a:r>
            <a:endParaRPr lang="zh-CN" altLang="en-US" b="1" dirty="0">
              <a:solidFill>
                <a:schemeClr val="tx1"/>
              </a:solidFill>
              <a:latin typeface="Arial Unicode MS" pitchFamily="34" charset="-122"/>
              <a:ea typeface="黑体" pitchFamily="49" charset="-122"/>
            </a:endParaRPr>
          </a:p>
        </p:txBody>
      </p:sp>
      <p:sp>
        <p:nvSpPr>
          <p:cNvPr id="14" name="TextBox 13"/>
          <p:cNvSpPr txBox="1"/>
          <p:nvPr/>
        </p:nvSpPr>
        <p:spPr>
          <a:xfrm>
            <a:off x="35496" y="5838362"/>
            <a:ext cx="8999984" cy="47095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400" b="1" dirty="0" smtClean="0">
                <a:solidFill>
                  <a:srgbClr val="FF0000"/>
                </a:solidFill>
                <a:latin typeface="Arial Unicode MS" pitchFamily="34" charset="-122"/>
                <a:ea typeface="Arial Unicode MS" pitchFamily="34" charset="-122"/>
                <a:cs typeface="Arial Unicode MS" pitchFamily="34" charset="-122"/>
                <a:sym typeface="Wingdings" pitchFamily="2" charset="2"/>
              </a:rPr>
              <a:t>Challenge</a:t>
            </a:r>
            <a:r>
              <a:rPr lang="en-US" altLang="zh-CN" sz="2400" b="1" dirty="0" smtClean="0">
                <a:latin typeface="Arial Unicode MS" pitchFamily="34" charset="-122"/>
                <a:ea typeface="Arial Unicode MS" pitchFamily="34" charset="-122"/>
                <a:cs typeface="Arial Unicode MS" pitchFamily="34" charset="-122"/>
                <a:sym typeface="Wingdings" pitchFamily="2" charset="2"/>
              </a:rPr>
              <a:t>:  balancing accuracy and computational complexity!</a:t>
            </a:r>
          </a:p>
        </p:txBody>
      </p:sp>
      <p:grpSp>
        <p:nvGrpSpPr>
          <p:cNvPr id="3" name="组合 17"/>
          <p:cNvGrpSpPr/>
          <p:nvPr/>
        </p:nvGrpSpPr>
        <p:grpSpPr>
          <a:xfrm>
            <a:off x="571472" y="3214686"/>
            <a:ext cx="6858048" cy="1713268"/>
            <a:chOff x="428596" y="2564904"/>
            <a:chExt cx="6858048" cy="1713268"/>
          </a:xfrm>
        </p:grpSpPr>
        <p:sp>
          <p:nvSpPr>
            <p:cNvPr id="16" name="TextBox 19"/>
            <p:cNvSpPr txBox="1">
              <a:spLocks noChangeArrowheads="1"/>
            </p:cNvSpPr>
            <p:nvPr/>
          </p:nvSpPr>
          <p:spPr bwMode="auto">
            <a:xfrm>
              <a:off x="2606124" y="3200954"/>
              <a:ext cx="4680520" cy="1077218"/>
            </a:xfrm>
            <a:prstGeom prst="rect">
              <a:avLst/>
            </a:prstGeom>
            <a:noFill/>
            <a:ln w="9525">
              <a:noFill/>
              <a:miter lim="800000"/>
              <a:headEnd/>
              <a:tailEnd/>
            </a:ln>
          </p:spPr>
          <p:txBody>
            <a:bodyPr wrap="square">
              <a:spAutoFit/>
            </a:bodyPr>
            <a:lstStyle/>
            <a:p>
              <a:r>
                <a:rPr lang="en-GB" altLang="zh-CN" sz="2400" dirty="0" smtClean="0">
                  <a:solidFill>
                    <a:srgbClr val="FF0000"/>
                  </a:solidFill>
                  <a:latin typeface="Rockwell" pitchFamily="18" charset="0"/>
                  <a:sym typeface="Symbol" pitchFamily="18" charset="2"/>
                </a:rPr>
                <a:t>D</a:t>
              </a:r>
              <a:r>
                <a:rPr lang="en-GB" altLang="zh-CN" sz="2400" dirty="0" smtClean="0">
                  <a:latin typeface="Rockwell" pitchFamily="18" charset="0"/>
                  <a:sym typeface="Symbol" pitchFamily="18" charset="2"/>
                </a:rPr>
                <a:t>   </a:t>
              </a:r>
              <a:r>
                <a:rPr lang="en-US" altLang="zh-CN" sz="2400" dirty="0" smtClean="0">
                  <a:latin typeface="Rockwell" pitchFamily="18" charset="0"/>
                  <a:sym typeface="Symbol" pitchFamily="18" charset="2"/>
                </a:rPr>
                <a:t>=  HARD(</a:t>
              </a:r>
              <a:r>
                <a:rPr lang="en-US" altLang="zh-CN" sz="2400" dirty="0" smtClean="0">
                  <a:solidFill>
                    <a:srgbClr val="FF0000"/>
                  </a:solidFill>
                  <a:latin typeface="Rockwell" pitchFamily="18" charset="0"/>
                  <a:sym typeface="Symbol" pitchFamily="18" charset="2"/>
                </a:rPr>
                <a:t>D</a:t>
              </a:r>
              <a:r>
                <a:rPr lang="en-US" altLang="zh-CN" sz="2400" dirty="0" smtClean="0">
                  <a:latin typeface="Rockwell" pitchFamily="18" charset="0"/>
                  <a:sym typeface="Symbol" pitchFamily="18" charset="2"/>
                </a:rPr>
                <a:t>) + SOFT(</a:t>
              </a:r>
              <a:r>
                <a:rPr lang="en-US" altLang="zh-CN" sz="2400" dirty="0" smtClean="0">
                  <a:solidFill>
                    <a:srgbClr val="FF0000"/>
                  </a:solidFill>
                  <a:latin typeface="Rockwell" pitchFamily="18" charset="0"/>
                  <a:sym typeface="Symbol" pitchFamily="18" charset="2"/>
                </a:rPr>
                <a:t>D</a:t>
              </a:r>
              <a:r>
                <a:rPr lang="en-US" altLang="zh-CN" sz="2400" dirty="0" smtClean="0">
                  <a:latin typeface="Rockwell" pitchFamily="18" charset="0"/>
                  <a:sym typeface="Symbol" pitchFamily="18" charset="2"/>
                </a:rPr>
                <a:t>) </a:t>
              </a:r>
            </a:p>
            <a:p>
              <a:r>
                <a:rPr lang="en-US" altLang="zh-CN" sz="2400" dirty="0" smtClean="0">
                  <a:solidFill>
                    <a:srgbClr val="FF0000"/>
                  </a:solidFill>
                  <a:latin typeface="Rockwell" pitchFamily="18" charset="0"/>
                  <a:sym typeface="Symbol" pitchFamily="18" charset="2"/>
                </a:rPr>
                <a:t>                               </a:t>
              </a:r>
              <a:r>
                <a:rPr lang="en-US" altLang="zh-CN" sz="4000" b="1" dirty="0" smtClean="0">
                  <a:solidFill>
                    <a:srgbClr val="FF0000"/>
                  </a:solidFill>
                  <a:latin typeface="Rockwell" pitchFamily="18" charset="0"/>
                  <a:sym typeface="Symbol" pitchFamily="18" charset="2"/>
                </a:rPr>
                <a:t>×</a:t>
              </a:r>
              <a:endParaRPr lang="zh-CN" altLang="en-US" sz="2400" b="1" dirty="0">
                <a:latin typeface="Rockwell" pitchFamily="18" charset="0"/>
              </a:endParaRPr>
            </a:p>
          </p:txBody>
        </p:sp>
        <p:sp>
          <p:nvSpPr>
            <p:cNvPr id="17" name="矩形 16"/>
            <p:cNvSpPr/>
            <p:nvPr/>
          </p:nvSpPr>
          <p:spPr>
            <a:xfrm>
              <a:off x="428596" y="2564904"/>
              <a:ext cx="6715172" cy="707886"/>
            </a:xfrm>
            <a:prstGeom prst="rect">
              <a:avLst/>
            </a:prstGeom>
          </p:spPr>
          <p:txBody>
            <a:bodyPr wrap="square">
              <a:spAutoFit/>
            </a:bodyPr>
            <a:lstStyle/>
            <a:p>
              <a:r>
                <a:rPr lang="en-US" altLang="zh-CN" sz="2000" b="1" dirty="0" smtClean="0">
                  <a:solidFill>
                    <a:srgbClr val="FF0000"/>
                  </a:solidFill>
                  <a:ea typeface="黑体" pitchFamily="49" charset="-122"/>
                </a:rPr>
                <a:t>Pareto principle</a:t>
              </a:r>
              <a:r>
                <a:rPr lang="en-US" altLang="zh-CN" sz="2000" b="1" dirty="0" smtClean="0">
                  <a:ea typeface="黑体" pitchFamily="49" charset="-122"/>
                </a:rPr>
                <a:t>:</a:t>
              </a:r>
              <a:r>
                <a:rPr lang="en-US" sz="2000" dirty="0" smtClean="0"/>
                <a:t> for many events, roughly 80% of the effects come from 20% of the causes</a:t>
              </a:r>
              <a:endParaRPr lang="zh-CN" altLang="en-US" sz="2000" dirty="0">
                <a:ea typeface="黑体" pitchFamily="49" charset="-122"/>
              </a:endParaRPr>
            </a:p>
          </p:txBody>
        </p:sp>
      </p:grpSp>
      <p:sp>
        <p:nvSpPr>
          <p:cNvPr id="15" name="灯片编号占位符 14"/>
          <p:cNvSpPr>
            <a:spLocks noGrp="1"/>
          </p:cNvSpPr>
          <p:nvPr>
            <p:ph type="sldNum" sz="quarter" idx="10"/>
          </p:nvPr>
        </p:nvSpPr>
        <p:spPr/>
        <p:txBody>
          <a:bodyPr/>
          <a:lstStyle/>
          <a:p>
            <a:pPr>
              <a:defRPr/>
            </a:pPr>
            <a:fld id="{3AD224E6-15A8-4E74-8987-281A30D56C8B}" type="slidenum">
              <a:rPr lang="zh-CN" altLang="en-US" smtClean="0"/>
              <a:pPr>
                <a:defRPr/>
              </a:pPr>
              <a:t>44</a:t>
            </a:fld>
            <a:endParaRPr lang="zh-CN" altLang="en-US" dirty="0"/>
          </a:p>
        </p:txBody>
      </p:sp>
      <p:sp>
        <p:nvSpPr>
          <p:cNvPr id="18" name="内容占位符 2"/>
          <p:cNvSpPr>
            <a:spLocks noChangeArrowheads="1"/>
          </p:cNvSpPr>
          <p:nvPr/>
        </p:nvSpPr>
        <p:spPr bwMode="auto">
          <a:xfrm>
            <a:off x="251520" y="1052736"/>
            <a:ext cx="8712968" cy="1304694"/>
          </a:xfrm>
          <a:prstGeom prst="rect">
            <a:avLst/>
          </a:prstGeom>
          <a:noFill/>
          <a:ln w="25400">
            <a:solidFill>
              <a:schemeClr val="tx1"/>
            </a:solidFill>
            <a:miter lim="800000"/>
            <a:headEnd/>
            <a:tailEnd/>
          </a:ln>
        </p:spPr>
        <p:txBody>
          <a:bodyPr lIns="97182" tIns="48591" rIns="97182" bIns="48591"/>
          <a:lstStyle/>
          <a:p>
            <a:pPr defTabSz="971550">
              <a:spcBef>
                <a:spcPct val="60000"/>
              </a:spcBef>
              <a:buClr>
                <a:schemeClr val="accent1"/>
              </a:buClr>
              <a:buSzPct val="80000"/>
            </a:pPr>
            <a:r>
              <a:rPr lang="en-US" altLang="zh-CN" sz="2400" dirty="0" smtClean="0">
                <a:solidFill>
                  <a:srgbClr val="FF0000"/>
                </a:solidFill>
                <a:latin typeface="Arial Unicode MS" pitchFamily="34" charset="-122"/>
                <a:ea typeface="Arial Unicode MS" pitchFamily="34" charset="-122"/>
                <a:cs typeface="Arial Unicode MS" pitchFamily="34" charset="-122"/>
              </a:rPr>
              <a:t>Main idea</a:t>
            </a:r>
            <a:r>
              <a:rPr lang="en-US" altLang="zh-CN" sz="2400" dirty="0" smtClean="0">
                <a:solidFill>
                  <a:srgbClr val="000000"/>
                </a:solidFill>
                <a:latin typeface="Arial Unicode MS" pitchFamily="34" charset="-122"/>
                <a:ea typeface="Arial Unicode MS" pitchFamily="34" charset="-122"/>
                <a:cs typeface="Arial Unicode MS" pitchFamily="34" charset="-122"/>
              </a:rPr>
              <a:t>: For a class </a:t>
            </a:r>
            <a:r>
              <a:rPr lang="en-US" altLang="zh-CN" sz="2400" dirty="0" smtClean="0">
                <a:latin typeface="Arial Unicode MS" pitchFamily="34" charset="-122"/>
                <a:ea typeface="Arial Unicode MS" pitchFamily="34" charset="-122"/>
                <a:cs typeface="Arial Unicode MS" pitchFamily="34" charset="-122"/>
              </a:rPr>
              <a:t>Q </a:t>
            </a:r>
            <a:r>
              <a:rPr lang="en-US" altLang="zh-CN" sz="2400" dirty="0" smtClean="0">
                <a:solidFill>
                  <a:srgbClr val="000000"/>
                </a:solidFill>
                <a:latin typeface="Arial Unicode MS" pitchFamily="34" charset="-122"/>
                <a:ea typeface="Arial Unicode MS" pitchFamily="34" charset="-122"/>
                <a:cs typeface="Arial Unicode MS" pitchFamily="34" charset="-122"/>
              </a:rPr>
              <a:t>of queries on data </a:t>
            </a:r>
            <a:r>
              <a:rPr lang="en-US" altLang="zh-CN" sz="2400" dirty="0" smtClean="0">
                <a:solidFill>
                  <a:srgbClr val="C00000"/>
                </a:solidFill>
                <a:latin typeface="Arial Unicode MS" pitchFamily="34" charset="-122"/>
                <a:ea typeface="Arial Unicode MS" pitchFamily="34" charset="-122"/>
                <a:cs typeface="Arial Unicode MS" pitchFamily="34" charset="-122"/>
              </a:rPr>
              <a:t>D</a:t>
            </a:r>
            <a:r>
              <a:rPr lang="en-US" altLang="zh-CN" sz="2400" dirty="0" smtClean="0">
                <a:solidFill>
                  <a:srgbClr val="000000"/>
                </a:solidFill>
                <a:latin typeface="Arial Unicode MS" pitchFamily="34" charset="-122"/>
                <a:ea typeface="Arial Unicode MS" pitchFamily="34" charset="-122"/>
                <a:cs typeface="Arial Unicode MS" pitchFamily="34" charset="-122"/>
              </a:rPr>
              <a:t>,  transform </a:t>
            </a:r>
            <a:r>
              <a:rPr lang="en-US" altLang="zh-CN" sz="2400" dirty="0" smtClean="0">
                <a:solidFill>
                  <a:srgbClr val="C00000"/>
                </a:solidFill>
                <a:latin typeface="Arial Unicode MS" pitchFamily="34" charset="-122"/>
                <a:ea typeface="Arial Unicode MS" pitchFamily="34" charset="-122"/>
                <a:cs typeface="Arial Unicode MS" pitchFamily="34" charset="-122"/>
              </a:rPr>
              <a:t>D </a:t>
            </a:r>
            <a:r>
              <a:rPr lang="en-US" altLang="zh-CN" sz="2400" dirty="0" smtClean="0">
                <a:latin typeface="Arial Unicode MS" pitchFamily="34" charset="-122"/>
                <a:ea typeface="Arial Unicode MS" pitchFamily="34" charset="-122"/>
                <a:cs typeface="Arial Unicode MS" pitchFamily="34" charset="-122"/>
              </a:rPr>
              <a:t>to smaller data </a:t>
            </a:r>
            <a:r>
              <a:rPr lang="en-US" altLang="zh-CN" sz="2400" dirty="0" smtClean="0">
                <a:solidFill>
                  <a:srgbClr val="C00000"/>
                </a:solidFill>
                <a:latin typeface="Arial Unicode MS" pitchFamily="34" charset="-122"/>
                <a:ea typeface="Arial Unicode MS" pitchFamily="34" charset="-122"/>
                <a:cs typeface="Arial Unicode MS" pitchFamily="34" charset="-122"/>
              </a:rPr>
              <a:t>D’ </a:t>
            </a:r>
            <a:r>
              <a:rPr lang="en-US" altLang="zh-CN" sz="2400" dirty="0" smtClean="0">
                <a:latin typeface="Arial Unicode MS" pitchFamily="34" charset="-122"/>
                <a:ea typeface="Arial Unicode MS" pitchFamily="34" charset="-122"/>
                <a:cs typeface="Arial Unicode MS" pitchFamily="34" charset="-122"/>
              </a:rPr>
              <a:t>that can be processed efficiently </a:t>
            </a:r>
            <a:r>
              <a:rPr lang="en-US" altLang="zh-CN" sz="2400" dirty="0" smtClean="0">
                <a:solidFill>
                  <a:srgbClr val="FF0000"/>
                </a:solidFill>
                <a:latin typeface="Arial Unicode MS" pitchFamily="34" charset="-122"/>
                <a:ea typeface="Arial Unicode MS" pitchFamily="34" charset="-122"/>
                <a:cs typeface="Arial Unicode MS" pitchFamily="34" charset="-122"/>
              </a:rPr>
              <a:t>without loss of quality </a:t>
            </a:r>
            <a:r>
              <a:rPr lang="en-US" altLang="zh-CN" sz="2400" dirty="0" smtClean="0">
                <a:solidFill>
                  <a:schemeClr val="tx2"/>
                </a:solidFill>
                <a:latin typeface="Arial Unicode MS" pitchFamily="34" charset="-122"/>
                <a:ea typeface="Arial Unicode MS" pitchFamily="34" charset="-122"/>
                <a:cs typeface="Arial Unicode MS" pitchFamily="34" charset="-122"/>
              </a:rPr>
              <a:t>or</a:t>
            </a:r>
            <a:r>
              <a:rPr lang="en-US" altLang="zh-CN" sz="2400" dirty="0" smtClean="0">
                <a:solidFill>
                  <a:srgbClr val="FF0000"/>
                </a:solidFill>
                <a:latin typeface="Arial Unicode MS" pitchFamily="34" charset="-122"/>
                <a:ea typeface="Arial Unicode MS" pitchFamily="34" charset="-122"/>
                <a:cs typeface="Arial Unicode MS" pitchFamily="34" charset="-122"/>
              </a:rPr>
              <a:t> with a bounded loss of quality</a:t>
            </a:r>
            <a:r>
              <a:rPr lang="en-US" altLang="zh-CN" sz="2400" dirty="0" smtClean="0">
                <a:solidFill>
                  <a:srgbClr val="000000"/>
                </a:solidFill>
                <a:latin typeface="Arial Unicode MS" pitchFamily="34" charset="-122"/>
                <a:ea typeface="Arial Unicode MS" pitchFamily="34" charset="-122"/>
                <a:cs typeface="Arial Unicode MS" pitchFamily="34" charset="-122"/>
              </a:rPr>
              <a:t>.</a:t>
            </a:r>
            <a:endParaRPr lang="en-GB" altLang="zh-CN" sz="2400" dirty="0">
              <a:latin typeface="Arial Unicode MS" pitchFamily="34" charset="-122"/>
              <a:ea typeface="Arial Unicode MS" pitchFamily="34" charset="-122"/>
              <a:cs typeface="Arial Unicode MS" pitchFamily="34" charset="-122"/>
            </a:endParaRPr>
          </a:p>
        </p:txBody>
      </p:sp>
      <p:pic>
        <p:nvPicPr>
          <p:cNvPr id="20" name="Picture 4" descr="See the source image"/>
          <p:cNvPicPr>
            <a:picLocks noChangeAspect="1" noChangeArrowheads="1"/>
          </p:cNvPicPr>
          <p:nvPr/>
        </p:nvPicPr>
        <p:blipFill>
          <a:blip r:embed="rId5" cstate="print"/>
          <a:srcRect/>
          <a:stretch>
            <a:fillRect/>
          </a:stretch>
        </p:blipFill>
        <p:spPr bwMode="auto">
          <a:xfrm>
            <a:off x="7072330" y="4071942"/>
            <a:ext cx="1785950" cy="17859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161571" y="857232"/>
            <a:ext cx="3553833" cy="3013008"/>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(1) E.g., Shortest Paths/Distances</a:t>
            </a:r>
            <a:endParaRPr lang="zh-CN" altLang="en-US" dirty="0">
              <a:solidFill>
                <a:schemeClr val="tx1"/>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45</a:t>
            </a:fld>
            <a:endParaRPr lang="zh-CN" altLang="en-US" dirty="0"/>
          </a:p>
        </p:txBody>
      </p:sp>
      <p:sp>
        <p:nvSpPr>
          <p:cNvPr id="12" name="TextBox 11"/>
          <p:cNvSpPr txBox="1"/>
          <p:nvPr/>
        </p:nvSpPr>
        <p:spPr>
          <a:xfrm>
            <a:off x="72610" y="5072074"/>
            <a:ext cx="8999984" cy="756710"/>
          </a:xfrm>
          <a:prstGeom prst="rect">
            <a:avLst/>
          </a:prstGeom>
          <a:blipFill dpi="0" rotWithShape="1">
            <a:blip r:embed="rId3"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000" dirty="0" smtClean="0">
                <a:solidFill>
                  <a:srgbClr val="FF0000"/>
                </a:solidFill>
                <a:latin typeface="Arial Unicode MS" pitchFamily="34" charset="-122"/>
                <a:ea typeface="Arial Unicode MS" pitchFamily="34" charset="-122"/>
                <a:cs typeface="Arial Unicode MS" pitchFamily="34" charset="-122"/>
                <a:sym typeface="Wingdings" pitchFamily="2" charset="2"/>
              </a:rPr>
              <a:t>On Real-life road and social networks, graphs are reduced by 1/3!</a:t>
            </a:r>
          </a:p>
          <a:p>
            <a:pPr algn="ctr">
              <a:defRPr/>
            </a:pPr>
            <a:r>
              <a:rPr lang="en-US" altLang="zh-CN" sz="2000" dirty="0" smtClean="0">
                <a:solidFill>
                  <a:srgbClr val="FF0000"/>
                </a:solidFill>
                <a:latin typeface="Arial Unicode MS" pitchFamily="34" charset="-122"/>
                <a:ea typeface="Arial Unicode MS" pitchFamily="34" charset="-122"/>
                <a:cs typeface="Arial Unicode MS" pitchFamily="34" charset="-122"/>
                <a:sym typeface="Wingdings" pitchFamily="2" charset="2"/>
              </a:rPr>
              <a:t>A light-weight general data reduction technique for shortest paths/distances!</a:t>
            </a:r>
            <a:endParaRPr lang="en-US" altLang="zh-CN" sz="2000" dirty="0">
              <a:solidFill>
                <a:srgbClr val="FF0000"/>
              </a:solidFill>
              <a:latin typeface="Arial Unicode MS" pitchFamily="34" charset="-122"/>
              <a:ea typeface="Arial Unicode MS" pitchFamily="34" charset="-122"/>
              <a:cs typeface="Arial Unicode MS" pitchFamily="34" charset="-122"/>
              <a:sym typeface="Wingdings" pitchFamily="2" charset="2"/>
            </a:endParaRPr>
          </a:p>
        </p:txBody>
      </p:sp>
      <p:sp>
        <p:nvSpPr>
          <p:cNvPr id="13" name="内容占位符 2"/>
          <p:cNvSpPr>
            <a:spLocks noGrp="1"/>
          </p:cNvSpPr>
          <p:nvPr>
            <p:ph idx="1"/>
          </p:nvPr>
        </p:nvSpPr>
        <p:spPr>
          <a:xfrm>
            <a:off x="35496" y="1428736"/>
            <a:ext cx="5184576" cy="1785950"/>
          </a:xfrm>
        </p:spPr>
        <p:txBody>
          <a:bodyPr/>
          <a:lstStyle/>
          <a:p>
            <a:r>
              <a:rPr lang="en-US" altLang="zh-CN" sz="2000" dirty="0" smtClean="0">
                <a:ea typeface="黑体" pitchFamily="49" charset="-122"/>
              </a:rPr>
              <a:t>For </a:t>
            </a:r>
            <a:r>
              <a:rPr lang="en-US" sz="2000" dirty="0" smtClean="0"/>
              <a:t>weighted undirected graphs, we propose a notion of “</a:t>
            </a:r>
            <a:r>
              <a:rPr lang="en-US" altLang="zh-CN" sz="2000" dirty="0" smtClean="0">
                <a:solidFill>
                  <a:srgbClr val="FF0000"/>
                </a:solidFill>
                <a:ea typeface="黑体" pitchFamily="49" charset="-122"/>
              </a:rPr>
              <a:t>proxies</a:t>
            </a:r>
            <a:r>
              <a:rPr lang="en-US" sz="2000" dirty="0" smtClean="0"/>
              <a:t>”</a:t>
            </a:r>
            <a:endParaRPr lang="en-US" altLang="zh-CN" sz="2000" dirty="0" smtClean="0">
              <a:ea typeface="黑体" pitchFamily="49" charset="-122"/>
            </a:endParaRPr>
          </a:p>
          <a:p>
            <a:r>
              <a:rPr lang="en-US" altLang="zh-CN" sz="2000" dirty="0" smtClean="0">
                <a:ea typeface="黑体" pitchFamily="49" charset="-122"/>
              </a:rPr>
              <a:t>Each proxy represents the nodes in its DRA (non-overlapping for all proxies)</a:t>
            </a:r>
          </a:p>
          <a:p>
            <a:r>
              <a:rPr lang="en-US" altLang="zh-CN" sz="2000" dirty="0" smtClean="0">
                <a:ea typeface="黑体" pitchFamily="49" charset="-122"/>
              </a:rPr>
              <a:t>Proxies can be computed in O(n) time</a:t>
            </a:r>
          </a:p>
        </p:txBody>
      </p:sp>
      <p:sp>
        <p:nvSpPr>
          <p:cNvPr id="14" name="矩形 13"/>
          <p:cNvSpPr/>
          <p:nvPr/>
        </p:nvSpPr>
        <p:spPr>
          <a:xfrm>
            <a:off x="323528" y="3857628"/>
            <a:ext cx="8424936" cy="1015663"/>
          </a:xfrm>
          <a:prstGeom prst="rect">
            <a:avLst/>
          </a:prstGeom>
        </p:spPr>
        <p:txBody>
          <a:bodyPr wrap="square">
            <a:spAutoFit/>
          </a:bodyPr>
          <a:lstStyle/>
          <a:p>
            <a:r>
              <a:rPr lang="en-US" altLang="zh-CN" sz="2000" b="1" dirty="0" smtClean="0">
                <a:solidFill>
                  <a:srgbClr val="FF0000"/>
                </a:solidFill>
                <a:ea typeface="黑体" pitchFamily="49" charset="-122"/>
              </a:rPr>
              <a:t>Key property: </a:t>
            </a:r>
            <a:r>
              <a:rPr lang="en-US" altLang="zh-CN" sz="2000" dirty="0" smtClean="0">
                <a:ea typeface="黑体" pitchFamily="49" charset="-122"/>
              </a:rPr>
              <a:t>Given nodes </a:t>
            </a:r>
            <a:r>
              <a:rPr lang="en-US" altLang="zh-CN" sz="2000" dirty="0" err="1" smtClean="0">
                <a:ea typeface="黑体" pitchFamily="49" charset="-122"/>
              </a:rPr>
              <a:t>u,v</a:t>
            </a:r>
            <a:r>
              <a:rPr lang="en-US" altLang="zh-CN" sz="2000" dirty="0" smtClean="0">
                <a:ea typeface="黑体" pitchFamily="49" charset="-122"/>
              </a:rPr>
              <a:t> in G, </a:t>
            </a:r>
            <a:r>
              <a:rPr lang="zh-CN" altLang="en-US" sz="2000" dirty="0" smtClean="0">
                <a:ea typeface="黑体" pitchFamily="49" charset="-122"/>
              </a:rPr>
              <a:t> </a:t>
            </a:r>
            <a:r>
              <a:rPr lang="en-US" altLang="zh-CN" sz="2000" dirty="0" smtClean="0">
                <a:ea typeface="黑体" pitchFamily="49" charset="-122"/>
              </a:rPr>
              <a:t>proxies </a:t>
            </a:r>
            <a:r>
              <a:rPr lang="en-US" altLang="zh-CN" sz="2000" dirty="0" err="1" smtClean="0">
                <a:ea typeface="黑体" pitchFamily="49" charset="-122"/>
              </a:rPr>
              <a:t>u</a:t>
            </a:r>
            <a:r>
              <a:rPr lang="en-US" altLang="zh-CN" sz="2000" baseline="-25000" dirty="0" err="1" smtClean="0">
                <a:ea typeface="黑体" pitchFamily="49" charset="-122"/>
              </a:rPr>
              <a:t>p</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a:t>
            </a:r>
            <a:r>
              <a:rPr lang="zh-CN" altLang="en-US" sz="2000" dirty="0" smtClean="0">
                <a:ea typeface="黑体" pitchFamily="49" charset="-122"/>
              </a:rPr>
              <a:t> </a:t>
            </a:r>
            <a:r>
              <a:rPr lang="en-US" altLang="zh-CN" sz="2000" dirty="0" smtClean="0">
                <a:ea typeface="黑体" pitchFamily="49" charset="-122"/>
              </a:rPr>
              <a:t>then:</a:t>
            </a:r>
          </a:p>
          <a:p>
            <a:pPr lvl="1"/>
            <a:r>
              <a:rPr lang="en-US" altLang="zh-CN" sz="2000" dirty="0" smtClean="0">
                <a:ea typeface="黑体" pitchFamily="49" charset="-122"/>
              </a:rPr>
              <a:t>    (1) path(u, v) =    path(u, u</a:t>
            </a:r>
            <a:r>
              <a:rPr lang="en-US" altLang="zh-CN" sz="2000" baseline="-25000" dirty="0" smtClean="0">
                <a:ea typeface="黑体" pitchFamily="49" charset="-122"/>
              </a:rPr>
              <a:t>p</a:t>
            </a:r>
            <a:r>
              <a:rPr lang="en-US" altLang="zh-CN" sz="2000" dirty="0" smtClean="0">
                <a:ea typeface="黑体" pitchFamily="49" charset="-122"/>
              </a:rPr>
              <a:t>)  +   path(u</a:t>
            </a:r>
            <a:r>
              <a:rPr lang="en-US" altLang="zh-CN" sz="2000" baseline="-25000" dirty="0" smtClean="0">
                <a:ea typeface="黑体" pitchFamily="49" charset="-122"/>
              </a:rPr>
              <a:t>p</a:t>
            </a:r>
            <a:r>
              <a:rPr lang="en-US" altLang="zh-CN" sz="2000" dirty="0" smtClean="0">
                <a:ea typeface="黑体" pitchFamily="49" charset="-122"/>
              </a:rPr>
              <a:t>, </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    +   path(</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 v)</a:t>
            </a:r>
          </a:p>
          <a:p>
            <a:pPr lvl="1"/>
            <a:r>
              <a:rPr lang="en-US" altLang="zh-CN" sz="2000" dirty="0" smtClean="0">
                <a:ea typeface="黑体" pitchFamily="49" charset="-122"/>
              </a:rPr>
              <a:t>    (2) dist(u, v)   =   dist(u, u</a:t>
            </a:r>
            <a:r>
              <a:rPr lang="en-US" altLang="zh-CN" sz="2000" baseline="-25000" dirty="0" smtClean="0">
                <a:ea typeface="黑体" pitchFamily="49" charset="-122"/>
              </a:rPr>
              <a:t>p</a:t>
            </a:r>
            <a:r>
              <a:rPr lang="en-US" altLang="zh-CN" sz="2000" dirty="0" smtClean="0">
                <a:ea typeface="黑体" pitchFamily="49" charset="-122"/>
              </a:rPr>
              <a:t>)    +   dist(u</a:t>
            </a:r>
            <a:r>
              <a:rPr lang="en-US" altLang="zh-CN" sz="2000" baseline="-25000" dirty="0" smtClean="0">
                <a:ea typeface="黑体" pitchFamily="49" charset="-122"/>
              </a:rPr>
              <a:t>p</a:t>
            </a:r>
            <a:r>
              <a:rPr lang="en-US" altLang="zh-CN" sz="2000" dirty="0" smtClean="0">
                <a:ea typeface="黑体" pitchFamily="49" charset="-122"/>
              </a:rPr>
              <a:t>, </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     +   dist(</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 v)</a:t>
            </a:r>
          </a:p>
        </p:txBody>
      </p:sp>
      <p:sp>
        <p:nvSpPr>
          <p:cNvPr id="8" name="矩形 7"/>
          <p:cNvSpPr/>
          <p:nvPr/>
        </p:nvSpPr>
        <p:spPr>
          <a:xfrm>
            <a:off x="89756" y="5929330"/>
            <a:ext cx="8964488" cy="954107"/>
          </a:xfrm>
          <a:prstGeom prst="rect">
            <a:avLst/>
          </a:prstGeom>
          <a:ln>
            <a:solidFill>
              <a:srgbClr val="000099"/>
            </a:solidFill>
          </a:ln>
        </p:spPr>
        <p:txBody>
          <a:bodyPr wrap="square">
            <a:spAutoFit/>
          </a:bodyPr>
          <a:lstStyle/>
          <a:p>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Kaiyu</a:t>
            </a:r>
            <a:r>
              <a:rPr lang="en-US" altLang="zh-CN" sz="1400" dirty="0" smtClean="0">
                <a:ea typeface="黑体" pitchFamily="49" charset="-122"/>
              </a:rPr>
              <a:t> </a:t>
            </a:r>
            <a:r>
              <a:rPr lang="en-US" altLang="zh-CN" sz="1400" dirty="0" err="1" smtClean="0">
                <a:ea typeface="黑体" pitchFamily="49" charset="-122"/>
              </a:rPr>
              <a:t>Feng</a:t>
            </a:r>
            <a:r>
              <a:rPr lang="en-US" altLang="zh-CN" sz="1400" dirty="0" smtClean="0">
                <a:ea typeface="黑体" pitchFamily="49" charset="-122"/>
              </a:rPr>
              <a:t>, </a:t>
            </a:r>
            <a:r>
              <a:rPr lang="en-US" altLang="zh-CN" sz="1400" dirty="0" err="1" smtClean="0">
                <a:ea typeface="黑体" pitchFamily="49" charset="-122"/>
              </a:rPr>
              <a:t>Jianxin</a:t>
            </a:r>
            <a:r>
              <a:rPr lang="en-US" altLang="zh-CN" sz="1400" dirty="0" smtClean="0">
                <a:ea typeface="黑体" pitchFamily="49" charset="-122"/>
              </a:rPr>
              <a:t> Li, </a:t>
            </a:r>
            <a:r>
              <a:rPr lang="en-US" altLang="zh-CN" sz="1400" dirty="0" err="1" smtClean="0">
                <a:ea typeface="黑体" pitchFamily="49" charset="-122"/>
              </a:rPr>
              <a:t>Haixun</a:t>
            </a:r>
            <a:r>
              <a:rPr lang="en-US" altLang="zh-CN" sz="1400" dirty="0" smtClean="0">
                <a:ea typeface="黑体" pitchFamily="49" charset="-122"/>
              </a:rPr>
              <a:t> Wang, </a:t>
            </a:r>
            <a:r>
              <a:rPr lang="en-US" altLang="zh-CN" sz="1400" dirty="0" err="1" smtClean="0">
                <a:ea typeface="黑体" pitchFamily="49" charset="-122"/>
              </a:rPr>
              <a:t>Gao</a:t>
            </a:r>
            <a:r>
              <a:rPr lang="en-US" altLang="zh-CN" sz="1400" dirty="0" smtClean="0">
                <a:ea typeface="黑体" pitchFamily="49" charset="-122"/>
              </a:rPr>
              <a:t> Cong, and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Proxies for Shortest Path and Distance Queries. </a:t>
            </a:r>
            <a:r>
              <a:rPr lang="en-US" altLang="zh-CN" sz="1400" b="1" dirty="0" smtClean="0">
                <a:solidFill>
                  <a:srgbClr val="C00000"/>
                </a:solidFill>
                <a:ea typeface="黑体" pitchFamily="49" charset="-122"/>
              </a:rPr>
              <a:t>TKDE 2016</a:t>
            </a:r>
            <a:r>
              <a:rPr lang="en-US" altLang="zh-CN" sz="1400" dirty="0" smtClean="0">
                <a:ea typeface="黑体" pitchFamily="49" charset="-122"/>
              </a:rPr>
              <a:t>.</a:t>
            </a:r>
          </a:p>
          <a:p>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Kaiyu</a:t>
            </a:r>
            <a:r>
              <a:rPr lang="en-US" altLang="zh-CN" sz="1400" dirty="0" smtClean="0">
                <a:ea typeface="黑体" pitchFamily="49" charset="-122"/>
              </a:rPr>
              <a:t> </a:t>
            </a:r>
            <a:r>
              <a:rPr lang="en-US" altLang="zh-CN" sz="1400" dirty="0" err="1" smtClean="0">
                <a:ea typeface="黑体" pitchFamily="49" charset="-122"/>
              </a:rPr>
              <a:t>Feng</a:t>
            </a:r>
            <a:r>
              <a:rPr lang="en-US" altLang="zh-CN" sz="1400" dirty="0" smtClean="0">
                <a:ea typeface="黑体" pitchFamily="49" charset="-122"/>
              </a:rPr>
              <a:t>, </a:t>
            </a:r>
            <a:r>
              <a:rPr lang="en-US" altLang="zh-CN" sz="1400" dirty="0" err="1" smtClean="0">
                <a:ea typeface="黑体" pitchFamily="49" charset="-122"/>
              </a:rPr>
              <a:t>Jianxin</a:t>
            </a:r>
            <a:r>
              <a:rPr lang="en-US" altLang="zh-CN" sz="1400" dirty="0" smtClean="0">
                <a:ea typeface="黑体" pitchFamily="49" charset="-122"/>
              </a:rPr>
              <a:t> Li, </a:t>
            </a:r>
            <a:r>
              <a:rPr lang="en-US" altLang="zh-CN" sz="1400" dirty="0" err="1" smtClean="0">
                <a:ea typeface="黑体" pitchFamily="49" charset="-122"/>
              </a:rPr>
              <a:t>Haixun</a:t>
            </a:r>
            <a:r>
              <a:rPr lang="en-US" altLang="zh-CN" sz="1400" dirty="0" smtClean="0">
                <a:ea typeface="黑体" pitchFamily="49" charset="-122"/>
              </a:rPr>
              <a:t> Wang, </a:t>
            </a:r>
            <a:r>
              <a:rPr lang="en-US" altLang="zh-CN" sz="1400" dirty="0" err="1" smtClean="0">
                <a:ea typeface="黑体" pitchFamily="49" charset="-122"/>
              </a:rPr>
              <a:t>Gao</a:t>
            </a:r>
            <a:r>
              <a:rPr lang="en-US" altLang="zh-CN" sz="1400" dirty="0" smtClean="0">
                <a:ea typeface="黑体" pitchFamily="49" charset="-122"/>
              </a:rPr>
              <a:t> Cong, and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Proxies for Shortest Path and Distance Queries. </a:t>
            </a:r>
            <a:r>
              <a:rPr lang="en-US" altLang="zh-CN" sz="1400" b="1" dirty="0" smtClean="0">
                <a:solidFill>
                  <a:srgbClr val="C00000"/>
                </a:solidFill>
                <a:ea typeface="黑体" pitchFamily="49" charset="-122"/>
              </a:rPr>
              <a:t>ICDE 2017 (TKDE Extended Abstract)</a:t>
            </a:r>
            <a:r>
              <a:rPr lang="en-US" altLang="zh-CN" sz="1400" dirty="0" smtClean="0">
                <a:ea typeface="黑体" pitchFamily="49" charset="-122"/>
              </a:rPr>
              <a:t>.</a:t>
            </a:r>
            <a:endParaRPr lang="en-US" altLang="zh-CN" sz="1400" dirty="0" err="1" smtClean="0">
              <a:ea typeface="黑体" pitchFamily="49"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(2) E.g., Network Anomaly</a:t>
            </a:r>
            <a:endParaRPr lang="zh-CN" altLang="en-US" dirty="0">
              <a:solidFill>
                <a:schemeClr val="tx1"/>
              </a:solidFill>
            </a:endParaRPr>
          </a:p>
        </p:txBody>
      </p:sp>
      <p:sp>
        <p:nvSpPr>
          <p:cNvPr id="3" name="内容占位符 2"/>
          <p:cNvSpPr>
            <a:spLocks noGrp="1"/>
          </p:cNvSpPr>
          <p:nvPr>
            <p:ph idx="1"/>
          </p:nvPr>
        </p:nvSpPr>
        <p:spPr>
          <a:xfrm>
            <a:off x="69696" y="908720"/>
            <a:ext cx="4718328" cy="1636804"/>
          </a:xfrm>
        </p:spPr>
        <p:txBody>
          <a:bodyPr/>
          <a:lstStyle/>
          <a:p>
            <a:pPr>
              <a:buNone/>
            </a:pPr>
            <a:r>
              <a:rPr lang="en-US" altLang="zh-CN" sz="2400" dirty="0" smtClean="0">
                <a:solidFill>
                  <a:srgbClr val="FF0000"/>
                </a:solidFill>
                <a:latin typeface="+mj-lt"/>
              </a:rPr>
              <a:t>Structural hole theory </a:t>
            </a:r>
            <a:r>
              <a:rPr lang="en-US" altLang="zh-CN" sz="2400" baseline="30000" dirty="0" smtClean="0">
                <a:latin typeface="+mj-lt"/>
              </a:rPr>
              <a:t>[</a:t>
            </a:r>
            <a:r>
              <a:rPr lang="en-US" altLang="zh-CN" sz="2400" baseline="30000" dirty="0" smtClean="0">
                <a:ea typeface="黑体" pitchFamily="49" charset="-122"/>
              </a:rPr>
              <a:t>Burt </a:t>
            </a:r>
            <a:r>
              <a:rPr lang="en-US" altLang="zh-CN" sz="2400" baseline="30000" dirty="0" smtClean="0">
                <a:latin typeface="+mj-lt"/>
              </a:rPr>
              <a:t>1992,2004]</a:t>
            </a:r>
          </a:p>
          <a:p>
            <a:pPr marL="180000" indent="-72000">
              <a:buFont typeface="Arial" pitchFamily="34" charset="0"/>
              <a:buChar char="•"/>
            </a:pPr>
            <a:r>
              <a:rPr lang="en-US" altLang="zh-CN" sz="1800" dirty="0" smtClean="0">
                <a:latin typeface="+mj-lt"/>
              </a:rPr>
              <a:t>Theory of social capital</a:t>
            </a:r>
          </a:p>
          <a:p>
            <a:pPr marL="180000" indent="-72000">
              <a:buFont typeface="Arial" pitchFamily="34" charset="0"/>
              <a:buChar char="•"/>
            </a:pPr>
            <a:r>
              <a:rPr lang="en-US" altLang="zh-CN" sz="1800" dirty="0" smtClean="0">
                <a:latin typeface="+mj-lt"/>
              </a:rPr>
              <a:t>Lack of connection between two nodes that is bridged by a broker</a:t>
            </a:r>
          </a:p>
          <a:p>
            <a:endParaRPr lang="zh-CN" altLang="en-US" dirty="0" smtClean="0">
              <a:latin typeface="+mj-lt"/>
            </a:endParaRPr>
          </a:p>
          <a:p>
            <a:pPr lvl="1"/>
            <a:endParaRPr lang="en-US" altLang="zh-CN" dirty="0" smtClean="0">
              <a:latin typeface="+mj-lt"/>
            </a:endParaRPr>
          </a:p>
          <a:p>
            <a:endParaRPr lang="zh-CN" altLang="en-US" dirty="0" smtClean="0">
              <a:latin typeface="+mj-lt"/>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46</a:t>
            </a:fld>
            <a:endParaRPr lang="zh-CN" altLang="en-US" dirty="0"/>
          </a:p>
        </p:txBody>
      </p:sp>
      <p:sp>
        <p:nvSpPr>
          <p:cNvPr id="9" name="矩形 8"/>
          <p:cNvSpPr/>
          <p:nvPr/>
        </p:nvSpPr>
        <p:spPr>
          <a:xfrm>
            <a:off x="4355976" y="974338"/>
            <a:ext cx="3168352" cy="1446550"/>
          </a:xfrm>
          <a:prstGeom prst="rect">
            <a:avLst/>
          </a:prstGeom>
        </p:spPr>
        <p:txBody>
          <a:bodyPr wrap="square">
            <a:spAutoFit/>
          </a:bodyPr>
          <a:lstStyle/>
          <a:p>
            <a:pPr algn="r"/>
            <a:r>
              <a:rPr lang="en-US" altLang="zh-CN" b="1" dirty="0" smtClean="0"/>
              <a:t>Prof. Ronald S. Burt</a:t>
            </a:r>
            <a:r>
              <a:rPr lang="en-US" altLang="zh-CN" dirty="0" smtClean="0"/>
              <a:t> </a:t>
            </a:r>
          </a:p>
          <a:p>
            <a:pPr algn="r">
              <a:buFont typeface="Arial" pitchFamily="34" charset="0"/>
              <a:buChar char="•"/>
            </a:pPr>
            <a:r>
              <a:rPr lang="en-US" altLang="zh-CN" sz="1400" dirty="0" smtClean="0"/>
              <a:t> University of Chicago</a:t>
            </a:r>
          </a:p>
          <a:p>
            <a:pPr algn="r">
              <a:buFont typeface="Arial" pitchFamily="34" charset="0"/>
              <a:buChar char="•"/>
            </a:pPr>
            <a:r>
              <a:rPr lang="en-US" altLang="zh-CN" sz="1400" dirty="0" smtClean="0"/>
              <a:t> Fellow, American Academy of Arts and Sciences (1993)</a:t>
            </a:r>
          </a:p>
          <a:p>
            <a:pPr algn="r">
              <a:buFont typeface="Arial" pitchFamily="34" charset="0"/>
              <a:buChar char="•"/>
            </a:pPr>
            <a:r>
              <a:rPr lang="en-US" altLang="zh-CN" sz="1400" dirty="0" smtClean="0"/>
              <a:t> Fellow, Center for Advanced Study in the Behavioral Sciences(1984)</a:t>
            </a:r>
            <a:endParaRPr lang="zh-CN" altLang="en-US" sz="1600" b="1" dirty="0"/>
          </a:p>
        </p:txBody>
      </p:sp>
      <p:pic>
        <p:nvPicPr>
          <p:cNvPr id="10" name="图片 9" descr="download-burt.jpg"/>
          <p:cNvPicPr>
            <a:picLocks noChangeAspect="1"/>
          </p:cNvPicPr>
          <p:nvPr/>
        </p:nvPicPr>
        <p:blipFill>
          <a:blip r:embed="rId3" cstate="print"/>
          <a:stretch>
            <a:fillRect/>
          </a:stretch>
        </p:blipFill>
        <p:spPr>
          <a:xfrm>
            <a:off x="7524328" y="881357"/>
            <a:ext cx="1584176" cy="2043587"/>
          </a:xfrm>
          <a:prstGeom prst="rect">
            <a:avLst/>
          </a:prstGeom>
        </p:spPr>
      </p:pic>
      <p:pic>
        <p:nvPicPr>
          <p:cNvPr id="1026" name="Picture 2"/>
          <p:cNvPicPr>
            <a:picLocks noChangeAspect="1" noChangeArrowheads="1"/>
          </p:cNvPicPr>
          <p:nvPr/>
        </p:nvPicPr>
        <p:blipFill>
          <a:blip r:embed="rId4" cstate="print"/>
          <a:srcRect/>
          <a:stretch>
            <a:fillRect/>
          </a:stretch>
        </p:blipFill>
        <p:spPr bwMode="auto">
          <a:xfrm>
            <a:off x="35496" y="2420888"/>
            <a:ext cx="3667125" cy="2847975"/>
          </a:xfrm>
          <a:prstGeom prst="rect">
            <a:avLst/>
          </a:prstGeom>
          <a:noFill/>
          <a:ln w="9525">
            <a:noFill/>
            <a:miter lim="800000"/>
            <a:headEnd/>
            <a:tailEnd/>
          </a:ln>
        </p:spPr>
      </p:pic>
      <p:sp>
        <p:nvSpPr>
          <p:cNvPr id="12" name="矩形 11"/>
          <p:cNvSpPr/>
          <p:nvPr/>
        </p:nvSpPr>
        <p:spPr>
          <a:xfrm>
            <a:off x="251520" y="5446965"/>
            <a:ext cx="8568952" cy="646331"/>
          </a:xfrm>
          <a:prstGeom prst="rect">
            <a:avLst/>
          </a:prstGeom>
        </p:spPr>
        <p:txBody>
          <a:bodyPr wrap="square">
            <a:spAutoFit/>
          </a:bodyPr>
          <a:lstStyle/>
          <a:p>
            <a:r>
              <a:rPr lang="en-US" altLang="zh-CN" dirty="0" smtClean="0">
                <a:solidFill>
                  <a:srgbClr val="FF0000"/>
                </a:solidFill>
              </a:rPr>
              <a:t>Node A (brokers) </a:t>
            </a:r>
            <a:r>
              <a:rPr lang="en-US" altLang="zh-CN" dirty="0" smtClean="0"/>
              <a:t>is more likely to get novel information than node B, even though they have the same number of links. </a:t>
            </a:r>
            <a:endParaRPr lang="zh-CN" altLang="en-US" dirty="0"/>
          </a:p>
        </p:txBody>
      </p:sp>
      <p:sp>
        <p:nvSpPr>
          <p:cNvPr id="13" name="矩形 12"/>
          <p:cNvSpPr/>
          <p:nvPr/>
        </p:nvSpPr>
        <p:spPr>
          <a:xfrm>
            <a:off x="5932437" y="3582049"/>
            <a:ext cx="3104059" cy="923330"/>
          </a:xfrm>
          <a:prstGeom prst="rect">
            <a:avLst/>
          </a:prstGeom>
        </p:spPr>
        <p:txBody>
          <a:bodyPr wrap="square">
            <a:spAutoFit/>
          </a:bodyPr>
          <a:lstStyle/>
          <a:p>
            <a:r>
              <a:rPr lang="en-US" altLang="zh-CN" b="1" dirty="0" smtClean="0">
                <a:solidFill>
                  <a:srgbClr val="FF0000"/>
                </a:solidFill>
              </a:rPr>
              <a:t>Bridge counts: </a:t>
            </a:r>
            <a:r>
              <a:rPr lang="en-US" altLang="zh-CN" dirty="0" smtClean="0"/>
              <a:t>a simple and intuitive measure of structural holes in a network. </a:t>
            </a:r>
            <a:endParaRPr lang="en-US" altLang="zh-CN" dirty="0"/>
          </a:p>
        </p:txBody>
      </p:sp>
      <p:sp>
        <p:nvSpPr>
          <p:cNvPr id="11" name="矩形 10"/>
          <p:cNvSpPr/>
          <p:nvPr/>
        </p:nvSpPr>
        <p:spPr>
          <a:xfrm>
            <a:off x="125760" y="6237312"/>
            <a:ext cx="8892480" cy="523220"/>
          </a:xfrm>
          <a:prstGeom prst="rect">
            <a:avLst/>
          </a:prstGeom>
          <a:ln>
            <a:solidFill>
              <a:srgbClr val="000099"/>
            </a:solidFill>
          </a:ln>
        </p:spPr>
        <p:txBody>
          <a:bodyPr wrap="square">
            <a:spAutoFit/>
          </a:bodyPr>
          <a:lstStyle/>
          <a:p>
            <a:r>
              <a:rPr lang="en-US" altLang="zh-CN" sz="1400" dirty="0" smtClean="0">
                <a:ea typeface="黑体" pitchFamily="49" charset="-122"/>
              </a:rPr>
              <a:t>Burt, Ronald S. (1992). Structural holes: the social structure of competition. Harvard University Press.</a:t>
            </a:r>
          </a:p>
          <a:p>
            <a:r>
              <a:rPr lang="en-US" altLang="zh-CN" sz="1400" dirty="0" smtClean="0">
                <a:ea typeface="黑体" pitchFamily="49" charset="-122"/>
              </a:rPr>
              <a:t>Burt, Ronald S. (2004). Structural Holes and Good Ideas. </a:t>
            </a:r>
            <a:r>
              <a:rPr lang="en-US" altLang="zh-CN" sz="1400" b="1" dirty="0" smtClean="0">
                <a:solidFill>
                  <a:srgbClr val="CC3300"/>
                </a:solidFill>
                <a:ea typeface="黑体" pitchFamily="49" charset="-122"/>
              </a:rPr>
              <a:t>American Journal of Sociology</a:t>
            </a:r>
            <a:r>
              <a:rPr lang="en-US" altLang="zh-CN" sz="1400" dirty="0" smtClean="0">
                <a:ea typeface="黑体" pitchFamily="49" charset="-122"/>
              </a:rPr>
              <a:t> 110 (2): 349–399.</a:t>
            </a:r>
            <a:endParaRPr lang="zh-CN" altLang="en-US" sz="1400" dirty="0" smtClean="0">
              <a:ea typeface="黑体" pitchFamily="49" charset="-122"/>
            </a:endParaRPr>
          </a:p>
        </p:txBody>
      </p:sp>
      <p:pic>
        <p:nvPicPr>
          <p:cNvPr id="1027" name="Picture 3"/>
          <p:cNvPicPr>
            <a:picLocks noChangeAspect="1" noChangeArrowheads="1"/>
          </p:cNvPicPr>
          <p:nvPr/>
        </p:nvPicPr>
        <p:blipFill>
          <a:blip r:embed="rId5" cstate="print"/>
          <a:srcRect/>
          <a:stretch>
            <a:fillRect/>
          </a:stretch>
        </p:blipFill>
        <p:spPr bwMode="auto">
          <a:xfrm>
            <a:off x="3735685" y="2780928"/>
            <a:ext cx="2276475" cy="23907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(2) E.g., Network Anomaly</a:t>
            </a:r>
            <a:endParaRPr lang="zh-CN" altLang="en-US" dirty="0">
              <a:solidFill>
                <a:schemeClr val="tx1"/>
              </a:solidFill>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47</a:t>
            </a:fld>
            <a:endParaRPr lang="zh-CN" altLang="en-US" dirty="0"/>
          </a:p>
        </p:txBody>
      </p:sp>
      <p:sp>
        <p:nvSpPr>
          <p:cNvPr id="11" name="矩形 10"/>
          <p:cNvSpPr/>
          <p:nvPr/>
        </p:nvSpPr>
        <p:spPr>
          <a:xfrm>
            <a:off x="467544" y="3174067"/>
            <a:ext cx="8208912" cy="830997"/>
          </a:xfrm>
          <a:prstGeom prst="rect">
            <a:avLst/>
          </a:prstGeom>
        </p:spPr>
        <p:txBody>
          <a:bodyPr wrap="square">
            <a:spAutoFit/>
          </a:bodyPr>
          <a:lstStyle/>
          <a:p>
            <a:pPr algn="ctr"/>
            <a:r>
              <a:rPr lang="en-US" altLang="zh-CN" sz="2400" dirty="0" smtClean="0">
                <a:solidFill>
                  <a:srgbClr val="FF0000"/>
                </a:solidFill>
              </a:rPr>
              <a:t>How to detect social brokers?</a:t>
            </a:r>
          </a:p>
          <a:p>
            <a:pPr algn="ctr"/>
            <a:r>
              <a:rPr lang="en-US" altLang="zh-CN" sz="2400" dirty="0" smtClean="0">
                <a:solidFill>
                  <a:srgbClr val="FF0000"/>
                </a:solidFill>
              </a:rPr>
              <a:t>A formal quantitative  definition is needed in the first place! </a:t>
            </a:r>
            <a:endParaRPr lang="zh-CN" altLang="en-US" sz="2400" dirty="0">
              <a:solidFill>
                <a:srgbClr val="FF0000"/>
              </a:solidFill>
            </a:endParaRPr>
          </a:p>
        </p:txBody>
      </p:sp>
      <p:pic>
        <p:nvPicPr>
          <p:cNvPr id="2050" name="Picture 2"/>
          <p:cNvPicPr>
            <a:picLocks noChangeAspect="1" noChangeArrowheads="1"/>
          </p:cNvPicPr>
          <p:nvPr/>
        </p:nvPicPr>
        <p:blipFill>
          <a:blip r:embed="rId3" cstate="print"/>
          <a:srcRect/>
          <a:stretch>
            <a:fillRect/>
          </a:stretch>
        </p:blipFill>
        <p:spPr bwMode="auto">
          <a:xfrm>
            <a:off x="1691680" y="4797152"/>
            <a:ext cx="6091268" cy="1008112"/>
          </a:xfrm>
          <a:prstGeom prst="rect">
            <a:avLst/>
          </a:prstGeom>
          <a:noFill/>
          <a:ln w="9525">
            <a:noFill/>
            <a:miter lim="800000"/>
            <a:headEnd/>
            <a:tailEnd/>
          </a:ln>
        </p:spPr>
      </p:pic>
      <p:sp>
        <p:nvSpPr>
          <p:cNvPr id="14" name="矩形 13"/>
          <p:cNvSpPr/>
          <p:nvPr/>
        </p:nvSpPr>
        <p:spPr>
          <a:xfrm>
            <a:off x="89756" y="6165304"/>
            <a:ext cx="8964488" cy="523220"/>
          </a:xfrm>
          <a:prstGeom prst="rect">
            <a:avLst/>
          </a:prstGeom>
          <a:ln>
            <a:solidFill>
              <a:srgbClr val="000099"/>
            </a:solidFill>
          </a:ln>
        </p:spPr>
        <p:txBody>
          <a:bodyPr wrap="square">
            <a:spAutoFit/>
          </a:bodyPr>
          <a:lstStyle/>
          <a:p>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Charu</a:t>
            </a:r>
            <a:r>
              <a:rPr lang="en-US" altLang="zh-CN" sz="1400" dirty="0" smtClean="0">
                <a:ea typeface="黑体" pitchFamily="49" charset="-122"/>
              </a:rPr>
              <a:t> C. </a:t>
            </a:r>
            <a:r>
              <a:rPr lang="en-US" altLang="zh-CN" sz="1400" dirty="0" err="1" smtClean="0">
                <a:ea typeface="黑体" pitchFamily="49" charset="-122"/>
              </a:rPr>
              <a:t>Aggarwal</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 Embedding Approach to Anomaly Detection. </a:t>
            </a:r>
            <a:r>
              <a:rPr lang="en-US" altLang="zh-CN" sz="1400" b="1" dirty="0" smtClean="0">
                <a:solidFill>
                  <a:srgbClr val="C00000"/>
                </a:solidFill>
                <a:ea typeface="黑体" pitchFamily="49" charset="-122"/>
              </a:rPr>
              <a:t>ICDE 2016.</a:t>
            </a:r>
            <a:endParaRPr lang="zh-CN" altLang="en-US" sz="1400" b="1" dirty="0">
              <a:solidFill>
                <a:srgbClr val="C00000"/>
              </a:solidFill>
            </a:endParaRPr>
          </a:p>
        </p:txBody>
      </p:sp>
      <p:sp>
        <p:nvSpPr>
          <p:cNvPr id="15" name="矩形 14"/>
          <p:cNvSpPr/>
          <p:nvPr/>
        </p:nvSpPr>
        <p:spPr>
          <a:xfrm>
            <a:off x="251520" y="4211796"/>
            <a:ext cx="8712968" cy="369332"/>
          </a:xfrm>
          <a:prstGeom prst="rect">
            <a:avLst/>
          </a:prstGeom>
        </p:spPr>
        <p:txBody>
          <a:bodyPr wrap="square">
            <a:spAutoFit/>
          </a:bodyPr>
          <a:lstStyle/>
          <a:p>
            <a:r>
              <a:rPr lang="zh-CN" altLang="en-US" dirty="0" smtClean="0">
                <a:solidFill>
                  <a:srgbClr val="FF0000"/>
                </a:solidFill>
                <a:latin typeface="黑体" pitchFamily="49" charset="-122"/>
                <a:ea typeface="黑体" pitchFamily="49" charset="-122"/>
              </a:rPr>
              <a:t>定义</a:t>
            </a:r>
            <a:r>
              <a:rPr lang="en-US" altLang="zh-CN" dirty="0" smtClean="0"/>
              <a:t>: Those nodes that connect to a number of diverse influential communities.</a:t>
            </a:r>
          </a:p>
        </p:txBody>
      </p:sp>
      <p:sp>
        <p:nvSpPr>
          <p:cNvPr id="13" name="内容占位符 2"/>
          <p:cNvSpPr>
            <a:spLocks noGrp="1"/>
          </p:cNvSpPr>
          <p:nvPr>
            <p:ph idx="1"/>
          </p:nvPr>
        </p:nvSpPr>
        <p:spPr>
          <a:xfrm>
            <a:off x="69696" y="908720"/>
            <a:ext cx="4502304" cy="1636804"/>
          </a:xfrm>
        </p:spPr>
        <p:txBody>
          <a:bodyPr/>
          <a:lstStyle/>
          <a:p>
            <a:pPr>
              <a:buNone/>
            </a:pPr>
            <a:r>
              <a:rPr lang="en-US" altLang="zh-CN" sz="2400" dirty="0" smtClean="0">
                <a:solidFill>
                  <a:srgbClr val="FF0000"/>
                </a:solidFill>
                <a:latin typeface="+mj-lt"/>
              </a:rPr>
              <a:t>Structural hole theory </a:t>
            </a:r>
            <a:r>
              <a:rPr lang="en-US" altLang="zh-CN" sz="2400" dirty="0" smtClean="0">
                <a:latin typeface="+mj-lt"/>
              </a:rPr>
              <a:t>(1992)</a:t>
            </a:r>
          </a:p>
          <a:p>
            <a:pPr marL="180000" indent="-72000">
              <a:buFont typeface="Arial" pitchFamily="34" charset="0"/>
              <a:buChar char="•"/>
            </a:pPr>
            <a:r>
              <a:rPr lang="en-US" altLang="zh-CN" sz="1800" dirty="0" smtClean="0">
                <a:latin typeface="+mj-lt"/>
              </a:rPr>
              <a:t>Theory of social capital</a:t>
            </a:r>
          </a:p>
          <a:p>
            <a:pPr marL="180000" indent="-72000">
              <a:buFont typeface="Arial" pitchFamily="34" charset="0"/>
              <a:buChar char="•"/>
            </a:pPr>
            <a:r>
              <a:rPr lang="en-US" altLang="zh-CN" sz="1800" dirty="0" smtClean="0">
                <a:latin typeface="+mj-lt"/>
              </a:rPr>
              <a:t>Lack of connection between two nodes that is bridged by a broker</a:t>
            </a:r>
          </a:p>
          <a:p>
            <a:endParaRPr lang="zh-CN" altLang="en-US" dirty="0" smtClean="0">
              <a:latin typeface="+mj-lt"/>
            </a:endParaRPr>
          </a:p>
          <a:p>
            <a:pPr lvl="1"/>
            <a:endParaRPr lang="en-US" altLang="zh-CN" dirty="0" smtClean="0">
              <a:latin typeface="+mj-lt"/>
            </a:endParaRPr>
          </a:p>
          <a:p>
            <a:pPr>
              <a:buNone/>
            </a:pPr>
            <a:endParaRPr lang="zh-CN" altLang="en-US" dirty="0" smtClean="0">
              <a:latin typeface="+mj-lt"/>
            </a:endParaRPr>
          </a:p>
        </p:txBody>
      </p:sp>
      <p:sp>
        <p:nvSpPr>
          <p:cNvPr id="16" name="矩形 15"/>
          <p:cNvSpPr/>
          <p:nvPr/>
        </p:nvSpPr>
        <p:spPr>
          <a:xfrm>
            <a:off x="4355976" y="974338"/>
            <a:ext cx="3168352" cy="1446550"/>
          </a:xfrm>
          <a:prstGeom prst="rect">
            <a:avLst/>
          </a:prstGeom>
        </p:spPr>
        <p:txBody>
          <a:bodyPr wrap="square">
            <a:spAutoFit/>
          </a:bodyPr>
          <a:lstStyle/>
          <a:p>
            <a:pPr algn="r"/>
            <a:r>
              <a:rPr lang="en-US" altLang="zh-CN" b="1" dirty="0" smtClean="0"/>
              <a:t>Prof. Ronald S. Burt</a:t>
            </a:r>
            <a:r>
              <a:rPr lang="en-US" altLang="zh-CN" dirty="0" smtClean="0"/>
              <a:t> </a:t>
            </a:r>
          </a:p>
          <a:p>
            <a:pPr algn="r">
              <a:buFont typeface="Arial" pitchFamily="34" charset="0"/>
              <a:buChar char="•"/>
            </a:pPr>
            <a:r>
              <a:rPr lang="en-US" altLang="zh-CN" sz="1400" dirty="0" smtClean="0"/>
              <a:t> University of Chicago</a:t>
            </a:r>
          </a:p>
          <a:p>
            <a:pPr algn="r">
              <a:buFont typeface="Arial" pitchFamily="34" charset="0"/>
              <a:buChar char="•"/>
            </a:pPr>
            <a:r>
              <a:rPr lang="en-US" altLang="zh-CN" sz="1400" dirty="0" smtClean="0"/>
              <a:t> Fellow, American Academy of Arts and Sciences (1993)</a:t>
            </a:r>
          </a:p>
          <a:p>
            <a:pPr algn="r">
              <a:buFont typeface="Arial" pitchFamily="34" charset="0"/>
              <a:buChar char="•"/>
            </a:pPr>
            <a:r>
              <a:rPr lang="en-US" altLang="zh-CN" sz="1400" dirty="0" smtClean="0"/>
              <a:t> Fellow, Center for Advanced Study in the Behavioral Sciences(1984)</a:t>
            </a:r>
            <a:endParaRPr lang="zh-CN" altLang="en-US" sz="1600" b="1" dirty="0"/>
          </a:p>
        </p:txBody>
      </p:sp>
      <p:pic>
        <p:nvPicPr>
          <p:cNvPr id="17" name="图片 16" descr="download-burt.jpg"/>
          <p:cNvPicPr>
            <a:picLocks noChangeAspect="1"/>
          </p:cNvPicPr>
          <p:nvPr/>
        </p:nvPicPr>
        <p:blipFill>
          <a:blip r:embed="rId4" cstate="print"/>
          <a:stretch>
            <a:fillRect/>
          </a:stretch>
        </p:blipFill>
        <p:spPr>
          <a:xfrm>
            <a:off x="7524328" y="881357"/>
            <a:ext cx="1584176" cy="204358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Screen_Shot_2015-05-04_at_11.27.46_AM.png"/>
          <p:cNvPicPr>
            <a:picLocks noChangeAspect="1"/>
          </p:cNvPicPr>
          <p:nvPr/>
        </p:nvPicPr>
        <p:blipFill>
          <a:blip r:embed="rId3" cstate="print"/>
          <a:stretch>
            <a:fillRect/>
          </a:stretch>
        </p:blipFill>
        <p:spPr>
          <a:xfrm>
            <a:off x="5102716" y="1285860"/>
            <a:ext cx="4005788" cy="2860018"/>
          </a:xfrm>
          <a:prstGeom prst="rect">
            <a:avLst/>
          </a:prstGeom>
        </p:spPr>
      </p:pic>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(2) E.g., Network Anomaly</a:t>
            </a:r>
            <a:endParaRPr lang="zh-CN" altLang="en-US" dirty="0">
              <a:solidFill>
                <a:schemeClr val="tx1"/>
              </a:solidFill>
            </a:endParaRPr>
          </a:p>
        </p:txBody>
      </p:sp>
      <p:sp>
        <p:nvSpPr>
          <p:cNvPr id="3" name="内容占位符 2"/>
          <p:cNvSpPr>
            <a:spLocks noGrp="1"/>
          </p:cNvSpPr>
          <p:nvPr>
            <p:ph idx="1"/>
          </p:nvPr>
        </p:nvSpPr>
        <p:spPr>
          <a:xfrm>
            <a:off x="69696" y="836712"/>
            <a:ext cx="5716750" cy="4163924"/>
          </a:xfrm>
        </p:spPr>
        <p:txBody>
          <a:bodyPr/>
          <a:lstStyle/>
          <a:p>
            <a:r>
              <a:rPr lang="en-US" altLang="zh-CN" sz="2200" b="1" dirty="0" smtClean="0">
                <a:solidFill>
                  <a:srgbClr val="FF0000"/>
                </a:solidFill>
              </a:rPr>
              <a:t>A graph embedding approach</a:t>
            </a:r>
          </a:p>
          <a:p>
            <a:pPr lvl="1"/>
            <a:r>
              <a:rPr lang="en-US" altLang="zh-CN" sz="2000" dirty="0" smtClean="0"/>
              <a:t>Two-in-One</a:t>
            </a:r>
          </a:p>
          <a:p>
            <a:pPr lvl="1"/>
            <a:r>
              <a:rPr lang="en-US" altLang="zh-CN" sz="2000" dirty="0" smtClean="0"/>
              <a:t>Graphs are represented as </a:t>
            </a:r>
            <a:r>
              <a:rPr lang="en-US" altLang="zh-CN" sz="2000" dirty="0" err="1" smtClean="0"/>
              <a:t>matries</a:t>
            </a:r>
            <a:endParaRPr lang="en-US" altLang="zh-CN" sz="2000" dirty="0" smtClean="0"/>
          </a:p>
          <a:p>
            <a:pPr>
              <a:spcBef>
                <a:spcPts val="1200"/>
              </a:spcBef>
            </a:pPr>
            <a:r>
              <a:rPr lang="en-US" altLang="zh-CN" sz="2200" b="1" dirty="0" smtClean="0">
                <a:solidFill>
                  <a:srgbClr val="FF0000"/>
                </a:solidFill>
                <a:ea typeface="Arial Unicode MS" pitchFamily="34" charset="-122"/>
                <a:cs typeface="Arial Unicode MS" pitchFamily="34" charset="-122"/>
              </a:rPr>
              <a:t>Data Approximation (k + </a:t>
            </a:r>
            <a:r>
              <a:rPr lang="el-GR" altLang="zh-CN" sz="2200" b="1" dirty="0" smtClean="0">
                <a:solidFill>
                  <a:srgbClr val="FF0000"/>
                </a:solidFill>
                <a:ea typeface="Arial Unicode MS" pitchFamily="34" charset="-122"/>
                <a:cs typeface="Arial Unicode MS" pitchFamily="34" charset="-122"/>
              </a:rPr>
              <a:t>α</a:t>
            </a:r>
            <a:r>
              <a:rPr lang="en-US" altLang="zh-CN" sz="2200" b="1" dirty="0" smtClean="0">
                <a:solidFill>
                  <a:srgbClr val="FF0000"/>
                </a:solidFill>
                <a:ea typeface="Arial Unicode MS" pitchFamily="34" charset="-122"/>
                <a:cs typeface="Arial Unicode MS" pitchFamily="34" charset="-122"/>
              </a:rPr>
              <a:t> reduction)</a:t>
            </a:r>
          </a:p>
          <a:p>
            <a:pPr lvl="1"/>
            <a:r>
              <a:rPr lang="en-US" altLang="zh-CN" sz="2000" dirty="0" smtClean="0"/>
              <a:t>High storage cost of matrix</a:t>
            </a:r>
          </a:p>
          <a:p>
            <a:pPr lvl="1"/>
            <a:r>
              <a:rPr lang="en-US" altLang="zh-CN" sz="2000" dirty="0" smtClean="0"/>
              <a:t>Transform a n*d matrix to a n</a:t>
            </a:r>
            <a:r>
              <a:rPr lang="zh-CN" altLang="en-US" sz="2000" dirty="0" smtClean="0"/>
              <a:t>*</a:t>
            </a:r>
            <a:r>
              <a:rPr lang="en-US" altLang="zh-CN" sz="2000" dirty="0" smtClean="0"/>
              <a:t>k</a:t>
            </a:r>
            <a:r>
              <a:rPr lang="zh-CN" altLang="en-US" sz="2000" dirty="0" smtClean="0"/>
              <a:t> </a:t>
            </a:r>
            <a:r>
              <a:rPr lang="en-US" altLang="zh-CN" sz="2000" dirty="0" smtClean="0"/>
              <a:t>one,</a:t>
            </a:r>
          </a:p>
          <a:p>
            <a:pPr lvl="1"/>
            <a:r>
              <a:rPr lang="en-US" altLang="zh-CN" sz="2000" dirty="0" smtClean="0"/>
              <a:t>n: # of nodes, d: # of communities</a:t>
            </a:r>
          </a:p>
          <a:p>
            <a:pPr lvl="1"/>
            <a:r>
              <a:rPr lang="en-US" altLang="zh-CN" sz="2000" dirty="0" smtClean="0"/>
              <a:t>k: average node degree, </a:t>
            </a:r>
            <a:r>
              <a:rPr lang="en-US" altLang="zh-CN" sz="2000" dirty="0" smtClean="0">
                <a:solidFill>
                  <a:srgbClr val="000000"/>
                </a:solidFill>
                <a:cs typeface="+mn-cs"/>
              </a:rPr>
              <a:t>k&lt;&lt;d</a:t>
            </a:r>
            <a:endParaRPr lang="en-US" altLang="zh-CN" sz="1600" dirty="0" smtClean="0"/>
          </a:p>
          <a:p>
            <a:pPr lvl="1"/>
            <a:r>
              <a:rPr lang="en-US" altLang="zh-CN" sz="2000" dirty="0" smtClean="0"/>
              <a:t>The </a:t>
            </a:r>
            <a:r>
              <a:rPr lang="en-US" altLang="zh-CN" sz="2000" dirty="0" err="1" smtClean="0"/>
              <a:t>ith</a:t>
            </a:r>
            <a:r>
              <a:rPr lang="en-US" altLang="zh-CN" sz="2000" dirty="0" smtClean="0"/>
              <a:t> entry (feature ) in a d-dimension vector is the weight that the node belongs to community </a:t>
            </a:r>
            <a:r>
              <a:rPr lang="en-US" altLang="zh-CN" sz="2000" dirty="0" err="1" smtClean="0"/>
              <a:t>i</a:t>
            </a:r>
            <a:endParaRPr lang="zh-CN" altLang="en-US" dirty="0"/>
          </a:p>
        </p:txBody>
      </p:sp>
      <p:sp>
        <p:nvSpPr>
          <p:cNvPr id="5" name="TextBox 4"/>
          <p:cNvSpPr txBox="1"/>
          <p:nvPr/>
        </p:nvSpPr>
        <p:spPr>
          <a:xfrm>
            <a:off x="72008" y="5229200"/>
            <a:ext cx="8999984" cy="77156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400" dirty="0" smtClean="0">
                <a:solidFill>
                  <a:srgbClr val="FF0000"/>
                </a:solidFill>
                <a:latin typeface="Arial Unicode MS" pitchFamily="34" charset="-122"/>
                <a:ea typeface="Arial Unicode MS" pitchFamily="34" charset="-122"/>
                <a:cs typeface="Arial Unicode MS" pitchFamily="34" charset="-122"/>
                <a:sym typeface="Wingdings" pitchFamily="2" charset="2"/>
              </a:rPr>
              <a:t>Our data approximation technique (</a:t>
            </a:r>
            <a:r>
              <a:rPr lang="en-US" altLang="zh-CN" sz="2400" dirty="0" smtClean="0">
                <a:solidFill>
                  <a:srgbClr val="FF0000"/>
                </a:solidFill>
                <a:latin typeface="Arial Unicode MS" pitchFamily="34" charset="-122"/>
                <a:ea typeface="Arial Unicode MS" pitchFamily="34" charset="-122"/>
                <a:cs typeface="Arial Unicode MS" pitchFamily="34" charset="-122"/>
              </a:rPr>
              <a:t>k + </a:t>
            </a:r>
            <a:r>
              <a:rPr lang="el-GR" altLang="zh-CN" sz="2400" dirty="0" smtClean="0">
                <a:solidFill>
                  <a:srgbClr val="FF0000"/>
                </a:solidFill>
                <a:latin typeface="Arial Unicode MS" pitchFamily="34" charset="-122"/>
                <a:ea typeface="Arial Unicode MS" pitchFamily="34" charset="-122"/>
                <a:cs typeface="Arial Unicode MS" pitchFamily="34" charset="-122"/>
              </a:rPr>
              <a:t>α</a:t>
            </a:r>
            <a:r>
              <a:rPr lang="en-US" altLang="zh-CN" sz="2400" dirty="0" smtClean="0">
                <a:solidFill>
                  <a:srgbClr val="FF0000"/>
                </a:solidFill>
                <a:latin typeface="Arial Unicode MS" pitchFamily="34" charset="-122"/>
                <a:ea typeface="Arial Unicode MS" pitchFamily="34" charset="-122"/>
                <a:cs typeface="Arial Unicode MS" pitchFamily="34" charset="-122"/>
              </a:rPr>
              <a:t> reduction</a:t>
            </a:r>
            <a:r>
              <a:rPr lang="en-US" altLang="zh-CN" sz="2400" dirty="0" smtClean="0">
                <a:solidFill>
                  <a:srgbClr val="FF0000"/>
                </a:solidFill>
                <a:latin typeface="Arial Unicode MS" pitchFamily="34" charset="-122"/>
                <a:ea typeface="Arial Unicode MS" pitchFamily="34" charset="-122"/>
                <a:cs typeface="Arial Unicode MS" pitchFamily="34" charset="-122"/>
                <a:sym typeface="Wingdings" pitchFamily="2" charset="2"/>
              </a:rPr>
              <a:t>) improves (1%, F1) on accuracy</a:t>
            </a:r>
            <a:r>
              <a:rPr lang="zh-CN" altLang="en-US" sz="2400" dirty="0" smtClean="0">
                <a:solidFill>
                  <a:srgbClr val="FF0000"/>
                </a:solidFill>
                <a:latin typeface="Arial Unicode MS" pitchFamily="34" charset="-122"/>
                <a:ea typeface="Arial Unicode MS" pitchFamily="34" charset="-122"/>
                <a:cs typeface="Arial Unicode MS" pitchFamily="34" charset="-122"/>
                <a:sym typeface="Wingdings" pitchFamily="2" charset="2"/>
              </a:rPr>
              <a:t> </a:t>
            </a:r>
            <a:r>
              <a:rPr lang="en-US" altLang="zh-CN" sz="2400" dirty="0" smtClean="0">
                <a:solidFill>
                  <a:srgbClr val="FF0000"/>
                </a:solidFill>
                <a:latin typeface="Arial Unicode MS" pitchFamily="34" charset="-122"/>
                <a:ea typeface="Arial Unicode MS" pitchFamily="34" charset="-122"/>
                <a:cs typeface="Arial Unicode MS" pitchFamily="34" charset="-122"/>
                <a:sym typeface="Wingdings" pitchFamily="2" charset="2"/>
              </a:rPr>
              <a:t>and 25% on efficiency!</a:t>
            </a:r>
            <a:endParaRPr lang="en-US" altLang="zh-CN" sz="2400" dirty="0">
              <a:solidFill>
                <a:srgbClr val="FF0000"/>
              </a:solidFill>
              <a:latin typeface="Arial Unicode MS" pitchFamily="34" charset="-122"/>
              <a:ea typeface="Arial Unicode MS" pitchFamily="34" charset="-122"/>
              <a:cs typeface="Arial Unicode MS" pitchFamily="34" charset="-122"/>
              <a:sym typeface="Wingdings" pitchFamily="2" charset="2"/>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48</a:t>
            </a:fld>
            <a:endParaRPr lang="zh-CN" altLang="en-US" dirty="0"/>
          </a:p>
        </p:txBody>
      </p:sp>
      <p:sp>
        <p:nvSpPr>
          <p:cNvPr id="9" name="矩形 8"/>
          <p:cNvSpPr/>
          <p:nvPr/>
        </p:nvSpPr>
        <p:spPr>
          <a:xfrm>
            <a:off x="5617350" y="4000504"/>
            <a:ext cx="3312368" cy="369332"/>
          </a:xfrm>
          <a:prstGeom prst="rect">
            <a:avLst/>
          </a:prstGeom>
        </p:spPr>
        <p:txBody>
          <a:bodyPr wrap="square">
            <a:spAutoFit/>
          </a:bodyPr>
          <a:lstStyle/>
          <a:p>
            <a:pPr algn="ctr"/>
            <a:r>
              <a:rPr lang="en-US" altLang="zh-CN" b="1" dirty="0" smtClean="0">
                <a:solidFill>
                  <a:srgbClr val="000099"/>
                </a:solidFill>
              </a:rPr>
              <a:t>(Gordon) Hughes Effect </a:t>
            </a:r>
            <a:endParaRPr lang="zh-CN" altLang="en-US" b="1" dirty="0">
              <a:solidFill>
                <a:srgbClr val="000099"/>
              </a:solidFill>
            </a:endParaRPr>
          </a:p>
        </p:txBody>
      </p:sp>
      <p:sp>
        <p:nvSpPr>
          <p:cNvPr id="12" name="矩形 11"/>
          <p:cNvSpPr/>
          <p:nvPr/>
        </p:nvSpPr>
        <p:spPr>
          <a:xfrm>
            <a:off x="89756" y="6165304"/>
            <a:ext cx="8964488" cy="523220"/>
          </a:xfrm>
          <a:prstGeom prst="rect">
            <a:avLst/>
          </a:prstGeom>
          <a:ln>
            <a:solidFill>
              <a:srgbClr val="000099"/>
            </a:solidFill>
          </a:ln>
        </p:spPr>
        <p:txBody>
          <a:bodyPr wrap="square">
            <a:spAutoFit/>
          </a:bodyPr>
          <a:lstStyle/>
          <a:p>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Charu</a:t>
            </a:r>
            <a:r>
              <a:rPr lang="en-US" altLang="zh-CN" sz="1400" dirty="0" smtClean="0">
                <a:ea typeface="黑体" pitchFamily="49" charset="-122"/>
              </a:rPr>
              <a:t> C. </a:t>
            </a:r>
            <a:r>
              <a:rPr lang="en-US" altLang="zh-CN" sz="1400" dirty="0" err="1" smtClean="0">
                <a:ea typeface="黑体" pitchFamily="49" charset="-122"/>
              </a:rPr>
              <a:t>Aggarwal</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 Embedding Approach to Anomaly Detection. </a:t>
            </a:r>
            <a:r>
              <a:rPr lang="en-US" altLang="zh-CN" sz="1400" b="1" dirty="0" smtClean="0">
                <a:solidFill>
                  <a:srgbClr val="C00000"/>
                </a:solidFill>
                <a:ea typeface="黑体" pitchFamily="49" charset="-122"/>
              </a:rPr>
              <a:t>ICDE 2016.</a:t>
            </a:r>
            <a:endParaRPr lang="zh-CN" altLang="en-US" sz="1400" b="1" dirty="0">
              <a:solidFill>
                <a:srgbClr val="C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(3) E.g., Network Link Prediction</a:t>
            </a:r>
            <a:endParaRPr lang="zh-CN" altLang="en-US" dirty="0">
              <a:solidFill>
                <a:schemeClr val="tx1"/>
              </a:solidFill>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49</a:t>
            </a:fld>
            <a:endParaRPr lang="zh-CN" altLang="en-US" dirty="0"/>
          </a:p>
        </p:txBody>
      </p:sp>
      <p:sp>
        <p:nvSpPr>
          <p:cNvPr id="7" name="矩形 6"/>
          <p:cNvSpPr/>
          <p:nvPr/>
        </p:nvSpPr>
        <p:spPr>
          <a:xfrm>
            <a:off x="0" y="5808166"/>
            <a:ext cx="9144000" cy="1031051"/>
          </a:xfrm>
          <a:prstGeom prst="rect">
            <a:avLst/>
          </a:prstGeom>
          <a:ln>
            <a:solidFill>
              <a:srgbClr val="000099"/>
            </a:solidFill>
          </a:ln>
        </p:spPr>
        <p:txBody>
          <a:bodyPr wrap="square">
            <a:spAutoFit/>
          </a:bodyPr>
          <a:lstStyle/>
          <a:p>
            <a:r>
              <a:rPr lang="en-US" altLang="zh-CN" sz="1400" dirty="0" err="1" smtClean="0">
                <a:ea typeface="黑体" pitchFamily="49" charset="-122"/>
              </a:rPr>
              <a:t>Dashun</a:t>
            </a:r>
            <a:r>
              <a:rPr lang="en-US" altLang="zh-CN" sz="1400" dirty="0" smtClean="0">
                <a:ea typeface="黑体" pitchFamily="49" charset="-122"/>
              </a:rPr>
              <a:t> Wang, Dino </a:t>
            </a:r>
            <a:r>
              <a:rPr lang="en-US" altLang="zh-CN" sz="1400" dirty="0" err="1" smtClean="0">
                <a:ea typeface="黑体" pitchFamily="49" charset="-122"/>
              </a:rPr>
              <a:t>Pedreschi</a:t>
            </a:r>
            <a:r>
              <a:rPr lang="en-US" altLang="zh-CN" sz="1400" dirty="0" smtClean="0">
                <a:ea typeface="黑体" pitchFamily="49" charset="-122"/>
              </a:rPr>
              <a:t>, </a:t>
            </a:r>
            <a:r>
              <a:rPr lang="en-US" altLang="zh-CN" sz="1400" dirty="0" err="1" smtClean="0">
                <a:ea typeface="黑体" pitchFamily="49" charset="-122"/>
              </a:rPr>
              <a:t>Chaoming</a:t>
            </a:r>
            <a:r>
              <a:rPr lang="en-US" altLang="zh-CN" sz="1400" dirty="0" smtClean="0">
                <a:ea typeface="黑体" pitchFamily="49" charset="-122"/>
              </a:rPr>
              <a:t> Song, </a:t>
            </a:r>
            <a:r>
              <a:rPr lang="en-US" altLang="zh-CN" sz="1400" dirty="0" err="1" smtClean="0">
                <a:ea typeface="黑体" pitchFamily="49" charset="-122"/>
              </a:rPr>
              <a:t>Fosca</a:t>
            </a:r>
            <a:r>
              <a:rPr lang="en-US" altLang="zh-CN" sz="1400" dirty="0" smtClean="0">
                <a:ea typeface="黑体" pitchFamily="49" charset="-122"/>
              </a:rPr>
              <a:t> </a:t>
            </a:r>
            <a:r>
              <a:rPr lang="en-US" altLang="zh-CN" sz="1400" dirty="0" err="1" smtClean="0">
                <a:ea typeface="黑体" pitchFamily="49" charset="-122"/>
              </a:rPr>
              <a:t>Giannotti</a:t>
            </a:r>
            <a:r>
              <a:rPr lang="en-US" altLang="zh-CN" sz="1400" dirty="0" smtClean="0">
                <a:ea typeface="黑体" pitchFamily="49" charset="-122"/>
              </a:rPr>
              <a:t>, Albert-</a:t>
            </a:r>
            <a:r>
              <a:rPr lang="en-US" altLang="zh-CN" sz="1400" dirty="0" err="1" smtClean="0">
                <a:ea typeface="黑体" pitchFamily="49" charset="-122"/>
              </a:rPr>
              <a:t>László</a:t>
            </a:r>
            <a:r>
              <a:rPr lang="en-US" altLang="zh-CN" sz="1400" dirty="0" smtClean="0">
                <a:ea typeface="黑体" pitchFamily="49" charset="-122"/>
              </a:rPr>
              <a:t> </a:t>
            </a:r>
            <a:r>
              <a:rPr lang="en-US" altLang="zh-CN" sz="1400" dirty="0" err="1" smtClean="0">
                <a:ea typeface="黑体" pitchFamily="49" charset="-122"/>
              </a:rPr>
              <a:t>Barabási</a:t>
            </a:r>
            <a:r>
              <a:rPr lang="en-US" altLang="zh-CN" sz="1400" dirty="0" smtClean="0">
                <a:ea typeface="黑体" pitchFamily="49" charset="-122"/>
              </a:rPr>
              <a:t>: Human mobility, social ties, and link prediction. </a:t>
            </a:r>
            <a:r>
              <a:rPr lang="en-US" altLang="zh-CN" sz="1400" b="1" dirty="0" smtClean="0">
                <a:solidFill>
                  <a:srgbClr val="C00000"/>
                </a:solidFill>
                <a:ea typeface="黑体" pitchFamily="49" charset="-122"/>
              </a:rPr>
              <a:t>KDD 2011</a:t>
            </a:r>
            <a:r>
              <a:rPr lang="en-US" altLang="zh-CN" sz="1400" dirty="0" smtClean="0">
                <a:ea typeface="黑体" pitchFamily="49" charset="-122"/>
              </a:rPr>
              <a:t>.</a:t>
            </a:r>
          </a:p>
          <a:p>
            <a:pPr>
              <a:spcBef>
                <a:spcPts val="600"/>
              </a:spcBef>
            </a:pPr>
            <a:r>
              <a:rPr lang="en-US" altLang="zh-CN" sz="1400" dirty="0" err="1" smtClean="0">
                <a:ea typeface="黑体" pitchFamily="49" charset="-122"/>
              </a:rPr>
              <a:t>Chungmok</a:t>
            </a:r>
            <a:r>
              <a:rPr lang="en-US" altLang="zh-CN" sz="1400" dirty="0" smtClean="0">
                <a:ea typeface="黑体" pitchFamily="49" charset="-122"/>
              </a:rPr>
              <a:t> Lee, Minh Pham, Norman Kim, </a:t>
            </a:r>
            <a:r>
              <a:rPr lang="en-US" altLang="zh-CN" sz="1400" dirty="0" err="1" smtClean="0">
                <a:ea typeface="黑体" pitchFamily="49" charset="-122"/>
              </a:rPr>
              <a:t>Myong</a:t>
            </a:r>
            <a:r>
              <a:rPr lang="en-US" altLang="zh-CN" sz="1400" dirty="0" smtClean="0">
                <a:ea typeface="黑体" pitchFamily="49" charset="-122"/>
              </a:rPr>
              <a:t> K. </a:t>
            </a:r>
            <a:r>
              <a:rPr lang="en-US" altLang="zh-CN" sz="1400" dirty="0" err="1" smtClean="0">
                <a:ea typeface="黑体" pitchFamily="49" charset="-122"/>
              </a:rPr>
              <a:t>Jeong</a:t>
            </a:r>
            <a:r>
              <a:rPr lang="en-US" altLang="zh-CN" sz="1400" dirty="0" smtClean="0">
                <a:ea typeface="黑体" pitchFamily="49" charset="-122"/>
              </a:rPr>
              <a:t>, Dennis K. J. Lin, </a:t>
            </a:r>
            <a:r>
              <a:rPr lang="en-US" altLang="zh-CN" sz="1400" dirty="0" err="1" smtClean="0">
                <a:ea typeface="黑体" pitchFamily="49" charset="-122"/>
              </a:rPr>
              <a:t>Wanpracha</a:t>
            </a:r>
            <a:r>
              <a:rPr lang="en-US" altLang="zh-CN" sz="1400" dirty="0" smtClean="0">
                <a:ea typeface="黑体" pitchFamily="49" charset="-122"/>
              </a:rPr>
              <a:t> Art </a:t>
            </a:r>
            <a:r>
              <a:rPr lang="en-US" altLang="zh-CN" sz="1400" dirty="0" err="1" smtClean="0">
                <a:ea typeface="黑体" pitchFamily="49" charset="-122"/>
              </a:rPr>
              <a:t>Chaovalitwongse</a:t>
            </a:r>
            <a:r>
              <a:rPr lang="en-US" altLang="zh-CN" sz="1400" dirty="0" smtClean="0">
                <a:ea typeface="黑体" pitchFamily="49" charset="-122"/>
              </a:rPr>
              <a:t>. A novel link prediction approach for scale-free networks. </a:t>
            </a:r>
            <a:r>
              <a:rPr lang="en-US" altLang="zh-CN" sz="1400" b="1" dirty="0" smtClean="0">
                <a:solidFill>
                  <a:srgbClr val="C00000"/>
                </a:solidFill>
                <a:ea typeface="黑体" pitchFamily="49" charset="-122"/>
              </a:rPr>
              <a:t>WWW  2014</a:t>
            </a:r>
            <a:r>
              <a:rPr lang="en-US" altLang="zh-CN" sz="1400" dirty="0" smtClean="0">
                <a:ea typeface="黑体" pitchFamily="49" charset="-122"/>
              </a:rPr>
              <a:t>.</a:t>
            </a:r>
            <a:endParaRPr lang="zh-CN" altLang="en-US" sz="1400" dirty="0"/>
          </a:p>
        </p:txBody>
      </p:sp>
      <p:sp>
        <p:nvSpPr>
          <p:cNvPr id="24" name="圆角矩形 76"/>
          <p:cNvSpPr>
            <a:spLocks noChangeArrowheads="1"/>
          </p:cNvSpPr>
          <p:nvPr/>
        </p:nvSpPr>
        <p:spPr bwMode="auto">
          <a:xfrm>
            <a:off x="142844" y="908720"/>
            <a:ext cx="8858312" cy="1305834"/>
          </a:xfrm>
          <a:prstGeom prst="roundRect">
            <a:avLst>
              <a:gd name="adj" fmla="val 2125"/>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36000" rIns="36000" anchor="ctr"/>
          <a:lstStyle>
            <a:lvl1pPr marL="342900" indent="-342900">
              <a:defRPr kumimoji="1" sz="2400">
                <a:solidFill>
                  <a:schemeClr val="tx1"/>
                </a:solidFill>
                <a:latin typeface="Calibri" panose="020F0502020204030204" pitchFamily="34" charset="0"/>
                <a:ea typeface="宋体" panose="02010600030101010101" pitchFamily="2" charset="-122"/>
              </a:defRPr>
            </a:lvl1pPr>
            <a:lvl2pPr>
              <a:defRPr kumimoji="1" sz="2400">
                <a:solidFill>
                  <a:schemeClr val="tx1"/>
                </a:solidFill>
                <a:latin typeface="Calibri" panose="020F0502020204030204" pitchFamily="34" charset="0"/>
                <a:ea typeface="宋体" panose="02010600030101010101" pitchFamily="2" charset="-122"/>
              </a:defRPr>
            </a:lvl2pPr>
            <a:lvl3pPr marL="358775">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marL="0" lvl="1" eaLnBrk="1" hangingPunct="1"/>
            <a:r>
              <a:rPr lang="en-US" altLang="zh-CN" b="1" dirty="0" smtClean="0">
                <a:solidFill>
                  <a:srgbClr val="FF0000"/>
                </a:solidFill>
                <a:latin typeface="Arial Unicode MS" pitchFamily="34" charset="-122"/>
                <a:ea typeface="Arial Unicode MS" pitchFamily="34" charset="-122"/>
                <a:cs typeface="Arial Unicode MS" pitchFamily="34" charset="-122"/>
              </a:rPr>
              <a:t>Link Prediction</a:t>
            </a:r>
          </a:p>
          <a:p>
            <a:pPr marL="0" lvl="1" eaLnBrk="1" hangingPunct="1">
              <a:buFont typeface="Arial" pitchFamily="34" charset="0"/>
              <a:buChar char="•"/>
            </a:pPr>
            <a:r>
              <a:rPr lang="en-US" altLang="zh-CN" sz="2000" dirty="0" smtClean="0">
                <a:latin typeface="Arial Unicode MS" pitchFamily="34" charset="-122"/>
                <a:ea typeface="Arial Unicode MS" pitchFamily="34" charset="-122"/>
                <a:cs typeface="Arial Unicode MS" pitchFamily="34" charset="-122"/>
              </a:rPr>
              <a:t> A network with n nodes</a:t>
            </a:r>
            <a:r>
              <a:rPr lang="zh-CN" altLang="en-US" sz="2000" dirty="0" smtClean="0">
                <a:latin typeface="Arial Unicode MS" pitchFamily="34" charset="-122"/>
                <a:ea typeface="Arial Unicode MS" pitchFamily="34" charset="-122"/>
                <a:cs typeface="Arial Unicode MS" pitchFamily="34" charset="-122"/>
              </a:rPr>
              <a:t>，</a:t>
            </a:r>
            <a:r>
              <a:rPr lang="en-US" altLang="zh-CN" sz="2000" dirty="0" smtClean="0">
                <a:latin typeface="Arial Unicode MS" pitchFamily="34" charset="-122"/>
                <a:ea typeface="Arial Unicode MS" pitchFamily="34" charset="-122"/>
                <a:cs typeface="Arial Unicode MS" pitchFamily="34" charset="-122"/>
              </a:rPr>
              <a:t>O(n</a:t>
            </a:r>
            <a:r>
              <a:rPr lang="en-US" altLang="zh-CN" sz="2000" baseline="30000" dirty="0" smtClean="0">
                <a:latin typeface="Arial Unicode MS" pitchFamily="34" charset="-122"/>
                <a:ea typeface="Arial Unicode MS" pitchFamily="34" charset="-122"/>
                <a:cs typeface="Arial Unicode MS" pitchFamily="34" charset="-122"/>
              </a:rPr>
              <a:t>2</a:t>
            </a:r>
            <a:r>
              <a:rPr lang="en-US" altLang="zh-CN" sz="2000" dirty="0" smtClean="0">
                <a:latin typeface="Arial Unicode MS" pitchFamily="34" charset="-122"/>
                <a:ea typeface="Arial Unicode MS" pitchFamily="34" charset="-122"/>
                <a:cs typeface="Arial Unicode MS" pitchFamily="34" charset="-122"/>
              </a:rPr>
              <a:t>)</a:t>
            </a:r>
            <a:r>
              <a:rPr lang="zh-CN" altLang="en-US" sz="2000" dirty="0" smtClean="0">
                <a:latin typeface="Arial Unicode MS" pitchFamily="34" charset="-122"/>
                <a:ea typeface="Arial Unicode MS" pitchFamily="34" charset="-122"/>
                <a:cs typeface="Arial Unicode MS" pitchFamily="34" charset="-122"/>
              </a:rPr>
              <a:t> </a:t>
            </a:r>
            <a:r>
              <a:rPr lang="en-US" altLang="zh-CN" sz="2000" dirty="0" smtClean="0">
                <a:latin typeface="Arial Unicode MS" pitchFamily="34" charset="-122"/>
                <a:ea typeface="Arial Unicode MS" pitchFamily="34" charset="-122"/>
                <a:cs typeface="Arial Unicode MS" pitchFamily="34" charset="-122"/>
              </a:rPr>
              <a:t>possible links</a:t>
            </a:r>
          </a:p>
          <a:p>
            <a:pPr marL="0" lvl="1" eaLnBrk="1" hangingPunct="1">
              <a:buFont typeface="Arial" pitchFamily="34" charset="0"/>
              <a:buChar char="•"/>
            </a:pPr>
            <a:r>
              <a:rPr lang="en-US" altLang="zh-CN" sz="2000" dirty="0" smtClean="0">
                <a:latin typeface="Arial Unicode MS" pitchFamily="34" charset="-122"/>
                <a:ea typeface="Arial Unicode MS" pitchFamily="34" charset="-122"/>
                <a:cs typeface="Arial Unicode MS" pitchFamily="34" charset="-122"/>
              </a:rPr>
              <a:t> CPU</a:t>
            </a:r>
            <a:r>
              <a:rPr lang="zh-CN" altLang="en-US" sz="2000" dirty="0" smtClean="0">
                <a:latin typeface="Arial Unicode MS" pitchFamily="34" charset="-122"/>
                <a:ea typeface="Arial Unicode MS" pitchFamily="34" charset="-122"/>
                <a:cs typeface="Arial Unicode MS" pitchFamily="34" charset="-122"/>
              </a:rPr>
              <a:t> </a:t>
            </a:r>
            <a:r>
              <a:rPr lang="en-US" altLang="zh-CN" sz="2000" dirty="0" smtClean="0">
                <a:latin typeface="Arial Unicode MS" pitchFamily="34" charset="-122"/>
                <a:ea typeface="Arial Unicode MS" pitchFamily="34" charset="-122"/>
                <a:cs typeface="Arial Unicode MS" pitchFamily="34" charset="-122"/>
              </a:rPr>
              <a:t>speeds: </a:t>
            </a:r>
            <a:r>
              <a:rPr lang="en-US" altLang="zh-CN" sz="2000" dirty="0" err="1" smtClean="0">
                <a:latin typeface="Arial Unicode MS" pitchFamily="34" charset="-122"/>
                <a:ea typeface="Arial Unicode MS" pitchFamily="34" charset="-122"/>
                <a:cs typeface="Arial Unicode MS" pitchFamily="34" charset="-122"/>
              </a:rPr>
              <a:t>xGHz</a:t>
            </a:r>
            <a:r>
              <a:rPr lang="en-US" altLang="zh-CN" sz="2000" dirty="0" smtClean="0">
                <a:latin typeface="Arial Unicode MS" pitchFamily="34" charset="-122"/>
                <a:ea typeface="Arial Unicode MS" pitchFamily="34" charset="-122"/>
                <a:cs typeface="Arial Unicode MS" pitchFamily="34" charset="-122"/>
              </a:rPr>
              <a:t>/s,  and assume that a single machine cycle could deal with a node pair.</a:t>
            </a:r>
            <a:endParaRPr kumimoji="0" lang="en-US" altLang="zh-CN" sz="2000" dirty="0">
              <a:latin typeface="Arial Unicode MS" pitchFamily="34" charset="-122"/>
              <a:ea typeface="Arial Unicode MS" pitchFamily="34" charset="-122"/>
              <a:cs typeface="Arial Unicode MS" pitchFamily="34" charset="-122"/>
            </a:endParaRPr>
          </a:p>
        </p:txBody>
      </p:sp>
      <p:pic>
        <p:nvPicPr>
          <p:cNvPr id="1027" name="Picture 3"/>
          <p:cNvPicPr>
            <a:picLocks noChangeAspect="1" noChangeArrowheads="1"/>
          </p:cNvPicPr>
          <p:nvPr/>
        </p:nvPicPr>
        <p:blipFill>
          <a:blip r:embed="rId3" cstate="print"/>
          <a:srcRect/>
          <a:stretch>
            <a:fillRect/>
          </a:stretch>
        </p:blipFill>
        <p:spPr bwMode="auto">
          <a:xfrm>
            <a:off x="622784" y="2428868"/>
            <a:ext cx="7754416" cy="2130793"/>
          </a:xfrm>
          <a:prstGeom prst="rect">
            <a:avLst/>
          </a:prstGeom>
          <a:noFill/>
          <a:ln w="9525">
            <a:noFill/>
            <a:miter lim="800000"/>
            <a:headEnd/>
            <a:tailEnd/>
          </a:ln>
        </p:spPr>
      </p:pic>
      <p:sp>
        <p:nvSpPr>
          <p:cNvPr id="29" name="TextBox 28"/>
          <p:cNvSpPr txBox="1"/>
          <p:nvPr/>
        </p:nvSpPr>
        <p:spPr>
          <a:xfrm>
            <a:off x="214282" y="4867450"/>
            <a:ext cx="8715436" cy="77612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r>
              <a:rPr lang="en-US" altLang="zh-CN" sz="2000" dirty="0" smtClean="0">
                <a:solidFill>
                  <a:srgbClr val="FF0000"/>
                </a:solidFill>
                <a:latin typeface="Arial Unicode MS" pitchFamily="34" charset="-122"/>
                <a:ea typeface="Arial Unicode MS" pitchFamily="34" charset="-122"/>
                <a:cs typeface="Arial Unicode MS" pitchFamily="34" charset="-122"/>
              </a:rPr>
              <a:t>Most link prediction algorithms only predict a subset of the possible links, not all possible links, such as [</a:t>
            </a:r>
            <a:r>
              <a:rPr lang="en-US" altLang="zh-CN" sz="2000" dirty="0" err="1" smtClean="0">
                <a:solidFill>
                  <a:srgbClr val="FF0000"/>
                </a:solidFill>
                <a:latin typeface="Arial Unicode MS" pitchFamily="34" charset="-122"/>
                <a:ea typeface="Arial Unicode MS" pitchFamily="34" charset="-122"/>
                <a:cs typeface="Arial Unicode MS" pitchFamily="34" charset="-122"/>
              </a:rPr>
              <a:t>Dashun</a:t>
            </a:r>
            <a:r>
              <a:rPr lang="en-US" altLang="zh-CN" sz="2000" dirty="0" smtClean="0">
                <a:solidFill>
                  <a:srgbClr val="FF0000"/>
                </a:solidFill>
                <a:latin typeface="Arial Unicode MS" pitchFamily="34" charset="-122"/>
                <a:ea typeface="Arial Unicode MS" pitchFamily="34" charset="-122"/>
                <a:cs typeface="Arial Unicode MS" pitchFamily="34" charset="-122"/>
              </a:rPr>
              <a:t>  et al. 2011, </a:t>
            </a:r>
            <a:r>
              <a:rPr lang="en-US" altLang="zh-CN" sz="2000" dirty="0" err="1" smtClean="0">
                <a:solidFill>
                  <a:srgbClr val="FF0000"/>
                </a:solidFill>
                <a:latin typeface="Arial Unicode MS" pitchFamily="34" charset="-122"/>
                <a:ea typeface="Arial Unicode MS" pitchFamily="34" charset="-122"/>
                <a:cs typeface="Arial Unicode MS" pitchFamily="34" charset="-122"/>
              </a:rPr>
              <a:t>Chungmok</a:t>
            </a:r>
            <a:r>
              <a:rPr lang="en-US" altLang="zh-CN" sz="2000" dirty="0" smtClean="0">
                <a:solidFill>
                  <a:srgbClr val="FF0000"/>
                </a:solidFill>
                <a:latin typeface="Arial Unicode MS" pitchFamily="34" charset="-122"/>
                <a:ea typeface="Arial Unicode MS" pitchFamily="34" charset="-122"/>
                <a:cs typeface="Arial Unicode MS" pitchFamily="34" charset="-122"/>
              </a:rPr>
              <a:t> et al. 2014].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P spid="2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kern="1200" dirty="0" smtClean="0">
                <a:solidFill>
                  <a:schemeClr val="tx1"/>
                </a:solidFill>
                <a:latin typeface="Arial Unicode MS" pitchFamily="34" charset="-122"/>
                <a:ea typeface="黑体" pitchFamily="49" charset="-122"/>
                <a:sym typeface="黑体" panose="02010609060101010101" pitchFamily="49" charset="-122"/>
              </a:rPr>
              <a:t>Big Data R&amp;D: IBM Watson</a:t>
            </a:r>
            <a:endParaRPr lang="zh-CN" altLang="en-US" sz="4800" dirty="0">
              <a:solidFill>
                <a:schemeClr val="tx1"/>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a:t>
            </a:fld>
            <a:endParaRPr lang="zh-CN" altLang="en-US" dirty="0"/>
          </a:p>
        </p:txBody>
      </p:sp>
      <p:sp>
        <p:nvSpPr>
          <p:cNvPr id="5" name="内容占位符 2"/>
          <p:cNvSpPr>
            <a:spLocks noGrp="1"/>
          </p:cNvSpPr>
          <p:nvPr>
            <p:ph idx="1"/>
          </p:nvPr>
        </p:nvSpPr>
        <p:spPr>
          <a:xfrm>
            <a:off x="285720" y="1000108"/>
            <a:ext cx="8501122" cy="5429288"/>
          </a:xfrm>
        </p:spPr>
        <p:txBody>
          <a:bodyPr/>
          <a:lstStyle/>
          <a:p>
            <a:pPr>
              <a:buNone/>
            </a:pPr>
            <a:r>
              <a:rPr lang="en-US" altLang="zh-CN" sz="2800" dirty="0" smtClean="0">
                <a:solidFill>
                  <a:srgbClr val="FF0000"/>
                </a:solidFill>
              </a:rPr>
              <a:t>Jeopardy – The IBM Challenge, 2011</a:t>
            </a:r>
            <a:endParaRPr lang="en-US" altLang="zh-CN" sz="2800" dirty="0" smtClean="0"/>
          </a:p>
          <a:p>
            <a:pPr lvl="1"/>
            <a:r>
              <a:rPr lang="en-US" sz="2000" b="1" dirty="0" smtClean="0">
                <a:solidFill>
                  <a:srgbClr val="000099"/>
                </a:solidFill>
              </a:rPr>
              <a:t>Watson</a:t>
            </a:r>
            <a:r>
              <a:rPr lang="en-US" sz="2000" dirty="0" smtClean="0"/>
              <a:t> is a question-answering computer system capable of answering questions posed in natural language</a:t>
            </a:r>
            <a:endParaRPr lang="en-US" altLang="zh-CN" sz="2000" dirty="0" smtClean="0"/>
          </a:p>
          <a:p>
            <a:pPr lvl="1"/>
            <a:r>
              <a:rPr lang="en-US" altLang="zh-CN" sz="2000" dirty="0" smtClean="0"/>
              <a:t>Watson competed on Jeopardy! against legendary champions Brad </a:t>
            </a:r>
            <a:r>
              <a:rPr lang="en-US" altLang="zh-CN" sz="2000" dirty="0" err="1" smtClean="0"/>
              <a:t>Rutter</a:t>
            </a:r>
            <a:r>
              <a:rPr lang="en-US" altLang="zh-CN" sz="2000" dirty="0" smtClean="0"/>
              <a:t> and Ken Jennings winning the first place prize of $1 million.</a:t>
            </a:r>
            <a:endParaRPr lang="zh-CN" altLang="zh-CN" sz="2000" dirty="0"/>
          </a:p>
        </p:txBody>
      </p:sp>
      <p:pic>
        <p:nvPicPr>
          <p:cNvPr id="6" name="图片 5" descr="Watson_Jeopardy.jpg"/>
          <p:cNvPicPr>
            <a:picLocks noChangeAspect="1"/>
          </p:cNvPicPr>
          <p:nvPr/>
        </p:nvPicPr>
        <p:blipFill>
          <a:blip r:embed="rId3" cstate="print"/>
          <a:stretch>
            <a:fillRect/>
          </a:stretch>
        </p:blipFill>
        <p:spPr>
          <a:xfrm>
            <a:off x="1357290" y="2927768"/>
            <a:ext cx="6849973" cy="3858818"/>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(3) E.g., Network Link Prediction</a:t>
            </a:r>
            <a:endParaRPr lang="zh-CN" altLang="en-US" b="1" dirty="0">
              <a:solidFill>
                <a:schemeClr val="tx1"/>
              </a:solidFill>
            </a:endParaRPr>
          </a:p>
        </p:txBody>
      </p:sp>
      <p:sp>
        <p:nvSpPr>
          <p:cNvPr id="3" name="内容占位符 2"/>
          <p:cNvSpPr>
            <a:spLocks noGrp="1"/>
          </p:cNvSpPr>
          <p:nvPr>
            <p:ph idx="1"/>
          </p:nvPr>
        </p:nvSpPr>
        <p:spPr>
          <a:xfrm>
            <a:off x="0" y="1049316"/>
            <a:ext cx="8678768" cy="5237204"/>
          </a:xfrm>
        </p:spPr>
        <p:txBody>
          <a:bodyPr/>
          <a:lstStyle/>
          <a:p>
            <a:pPr>
              <a:buNone/>
            </a:pPr>
            <a:r>
              <a:rPr lang="en-US" altLang="zh-CN" sz="2000" b="1" dirty="0" smtClean="0">
                <a:solidFill>
                  <a:srgbClr val="FF0000"/>
                </a:solidFill>
              </a:rPr>
              <a:t>Direct Non-negative Matrix Factorization</a:t>
            </a:r>
          </a:p>
          <a:p>
            <a:r>
              <a:rPr lang="en-US" altLang="zh-CN" sz="2000" dirty="0" smtClean="0"/>
              <a:t>Low efficiency</a:t>
            </a:r>
          </a:p>
          <a:p>
            <a:r>
              <a:rPr lang="en-US" altLang="zh-CN" sz="2000" dirty="0" smtClean="0"/>
              <a:t>The sparser the data, the worse the prediction</a:t>
            </a:r>
          </a:p>
          <a:p>
            <a:pPr>
              <a:spcBef>
                <a:spcPts val="1200"/>
              </a:spcBef>
              <a:buNone/>
            </a:pPr>
            <a:r>
              <a:rPr lang="en-US" altLang="zh-CN" sz="2000" b="1" dirty="0" smtClean="0">
                <a:solidFill>
                  <a:srgbClr val="FF0000"/>
                </a:solidFill>
                <a:ea typeface="Arial Unicode MS" pitchFamily="34" charset="-122"/>
                <a:cs typeface="Arial Unicode MS" pitchFamily="34" charset="-122"/>
              </a:rPr>
              <a:t>Data approximation technique (Ensemble Enabled Sampling</a:t>
            </a:r>
            <a:r>
              <a:rPr lang="en-US" altLang="zh-CN" sz="2000" b="1" dirty="0" smtClean="0">
                <a:ea typeface="Arial Unicode MS" pitchFamily="34" charset="-122"/>
                <a:cs typeface="Arial Unicode MS" pitchFamily="34" charset="-122"/>
              </a:rPr>
              <a:t>)</a:t>
            </a:r>
          </a:p>
          <a:p>
            <a:pPr lvl="1">
              <a:spcBef>
                <a:spcPts val="576"/>
              </a:spcBef>
            </a:pPr>
            <a:r>
              <a:rPr lang="en-US" altLang="zh-CN" sz="2000" dirty="0" smtClean="0">
                <a:solidFill>
                  <a:srgbClr val="000099"/>
                </a:solidFill>
              </a:rPr>
              <a:t>Sampling must assure a coverage on O(n</a:t>
            </a:r>
            <a:r>
              <a:rPr lang="en-US" altLang="zh-CN" sz="2000" baseline="30000" dirty="0" smtClean="0">
                <a:solidFill>
                  <a:srgbClr val="000099"/>
                </a:solidFill>
              </a:rPr>
              <a:t>2</a:t>
            </a:r>
            <a:r>
              <a:rPr lang="en-US" altLang="zh-CN" sz="2000" dirty="0" smtClean="0">
                <a:solidFill>
                  <a:srgbClr val="000099"/>
                </a:solidFill>
              </a:rPr>
              <a:t>) possible links</a:t>
            </a:r>
          </a:p>
          <a:p>
            <a:pPr lvl="1">
              <a:spcBef>
                <a:spcPts val="0"/>
              </a:spcBef>
            </a:pPr>
            <a:r>
              <a:rPr lang="en-US" altLang="zh-CN" sz="2000" dirty="0" smtClean="0">
                <a:solidFill>
                  <a:srgbClr val="000099"/>
                </a:solidFill>
              </a:rPr>
              <a:t>Link prediction characteristics (triangles)</a:t>
            </a:r>
          </a:p>
          <a:p>
            <a:pPr lvl="1">
              <a:spcBef>
                <a:spcPts val="0"/>
              </a:spcBef>
            </a:pPr>
            <a:r>
              <a:rPr lang="en-US" altLang="zh-CN" sz="2000" dirty="0" smtClean="0">
                <a:solidFill>
                  <a:srgbClr val="000099"/>
                </a:solidFill>
              </a:rPr>
              <a:t>Ensemble</a:t>
            </a:r>
            <a:r>
              <a:rPr lang="en-US" altLang="zh-CN" sz="2000" dirty="0" smtClean="0"/>
              <a:t>: the predicted value of a link is the maximum among all ensembles</a:t>
            </a:r>
          </a:p>
          <a:p>
            <a:pPr>
              <a:spcBef>
                <a:spcPts val="576"/>
              </a:spcBef>
            </a:pPr>
            <a:endParaRPr lang="zh-CN" altLang="en-US" sz="2800" dirty="0" smtClean="0"/>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50</a:t>
            </a:fld>
            <a:endParaRPr lang="zh-CN" altLang="en-US" dirty="0"/>
          </a:p>
        </p:txBody>
      </p:sp>
      <p:sp>
        <p:nvSpPr>
          <p:cNvPr id="7" name="矩形 6"/>
          <p:cNvSpPr/>
          <p:nvPr/>
        </p:nvSpPr>
        <p:spPr>
          <a:xfrm>
            <a:off x="233772" y="5903917"/>
            <a:ext cx="8676456" cy="954107"/>
          </a:xfrm>
          <a:prstGeom prst="rect">
            <a:avLst/>
          </a:prstGeom>
          <a:ln>
            <a:solidFill>
              <a:srgbClr val="FF0000"/>
            </a:solidFill>
          </a:ln>
        </p:spPr>
        <p:txBody>
          <a:bodyPr wrap="square">
            <a:spAutoFit/>
          </a:bodyPr>
          <a:lstStyle/>
          <a:p>
            <a:r>
              <a:rPr lang="en-US" altLang="zh-CN" sz="1400" dirty="0" smtClean="0">
                <a:ea typeface="黑体" pitchFamily="49" charset="-122"/>
              </a:rPr>
              <a:t>Liang </a:t>
            </a:r>
            <a:r>
              <a:rPr lang="en-US" altLang="zh-CN" sz="1400" dirty="0" err="1" smtClean="0">
                <a:ea typeface="黑体" pitchFamily="49" charset="-122"/>
              </a:rPr>
              <a:t>Duan</a:t>
            </a:r>
            <a:r>
              <a:rPr lang="en-US" altLang="zh-CN" sz="1400" dirty="0" smtClean="0">
                <a:ea typeface="黑体" pitchFamily="49" charset="-122"/>
              </a:rPr>
              <a:t>, </a:t>
            </a:r>
            <a:r>
              <a:rPr lang="en-US" altLang="zh-CN" sz="1400" dirty="0" err="1" smtClean="0">
                <a:ea typeface="黑体" pitchFamily="49" charset="-122"/>
              </a:rPr>
              <a:t>Charu</a:t>
            </a:r>
            <a:r>
              <a:rPr lang="en-US" altLang="zh-CN" sz="1400" dirty="0" smtClean="0">
                <a:ea typeface="黑体" pitchFamily="49" charset="-122"/>
              </a:rPr>
              <a:t> </a:t>
            </a:r>
            <a:r>
              <a:rPr lang="en-US" altLang="zh-CN" sz="1400" dirty="0" err="1" smtClean="0">
                <a:ea typeface="黑体" pitchFamily="49" charset="-122"/>
              </a:rPr>
              <a:t>Aggarwal</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and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Scaling up Link Prediction with Ensembles, </a:t>
            </a:r>
            <a:r>
              <a:rPr lang="en-US" altLang="zh-CN" sz="1400" b="1" dirty="0" smtClean="0">
                <a:solidFill>
                  <a:srgbClr val="C00000"/>
                </a:solidFill>
                <a:ea typeface="黑体" pitchFamily="49" charset="-122"/>
              </a:rPr>
              <a:t>WSDM 2016 - </a:t>
            </a:r>
            <a:r>
              <a:rPr lang="en-US" altLang="zh-CN" sz="1400" b="1" dirty="0" smtClean="0">
                <a:solidFill>
                  <a:srgbClr val="C00000"/>
                </a:solidFill>
              </a:rPr>
              <a:t>Big Data Algorithms Session</a:t>
            </a:r>
            <a:r>
              <a:rPr lang="en-US" altLang="zh-CN" sz="1400" dirty="0" smtClean="0">
                <a:ea typeface="黑体" pitchFamily="49" charset="-122"/>
              </a:rPr>
              <a:t>.</a:t>
            </a:r>
          </a:p>
          <a:p>
            <a:r>
              <a:rPr lang="en-US" altLang="zh-CN" sz="1400" dirty="0" smtClean="0"/>
              <a:t>Liang </a:t>
            </a:r>
            <a:r>
              <a:rPr lang="en-US" altLang="zh-CN" sz="1400" dirty="0" err="1" smtClean="0"/>
              <a:t>Duan</a:t>
            </a:r>
            <a:r>
              <a:rPr lang="en-US" altLang="zh-CN" sz="1400" dirty="0" smtClean="0"/>
              <a:t>, </a:t>
            </a:r>
            <a:r>
              <a:rPr lang="en-US" altLang="zh-CN" sz="1400" dirty="0" err="1" smtClean="0"/>
              <a:t>Shuai</a:t>
            </a:r>
            <a:r>
              <a:rPr lang="en-US" altLang="zh-CN" sz="1400" dirty="0" smtClean="0"/>
              <a:t> Ma*, </a:t>
            </a:r>
            <a:r>
              <a:rPr lang="en-US" altLang="zh-CN" sz="1400" dirty="0" err="1" smtClean="0"/>
              <a:t>Charu</a:t>
            </a:r>
            <a:r>
              <a:rPr lang="en-US" altLang="zh-CN" sz="1400" dirty="0" smtClean="0"/>
              <a:t> </a:t>
            </a:r>
            <a:r>
              <a:rPr lang="en-US" altLang="zh-CN" sz="1400" dirty="0" err="1" smtClean="0"/>
              <a:t>Aggarwal</a:t>
            </a:r>
            <a:r>
              <a:rPr lang="en-US" altLang="zh-CN" sz="1400" dirty="0" smtClean="0"/>
              <a:t>, </a:t>
            </a:r>
            <a:r>
              <a:rPr lang="en-US" altLang="zh-CN" sz="1400" dirty="0" err="1" smtClean="0"/>
              <a:t>Tiejun</a:t>
            </a:r>
            <a:r>
              <a:rPr lang="en-US" altLang="zh-CN" sz="1400" dirty="0" smtClean="0"/>
              <a:t> Ma, and </a:t>
            </a:r>
            <a:r>
              <a:rPr lang="en-US" altLang="zh-CN" sz="1400" dirty="0" err="1" smtClean="0"/>
              <a:t>Jinpeng</a:t>
            </a:r>
            <a:r>
              <a:rPr lang="en-US" altLang="zh-CN" sz="1400" dirty="0" smtClean="0"/>
              <a:t> </a:t>
            </a:r>
            <a:r>
              <a:rPr lang="en-US" altLang="zh-CN" sz="1400" dirty="0" err="1" smtClean="0"/>
              <a:t>Huai</a:t>
            </a:r>
            <a:r>
              <a:rPr lang="en-US" altLang="zh-CN" sz="1400" dirty="0" smtClean="0"/>
              <a:t>, An Ensemble Approach to Link Prediction. </a:t>
            </a:r>
            <a:r>
              <a:rPr lang="en-US" altLang="zh-CN" sz="1400" b="1" dirty="0" smtClean="0">
                <a:solidFill>
                  <a:srgbClr val="C00000"/>
                </a:solidFill>
                <a:ea typeface="黑体" pitchFamily="49" charset="-122"/>
              </a:rPr>
              <a:t>TKDE, 29(11): 2402-2416, 2017.</a:t>
            </a:r>
            <a:endParaRPr lang="zh-CN" altLang="en-US" sz="1400" dirty="0"/>
          </a:p>
        </p:txBody>
      </p:sp>
      <p:pic>
        <p:nvPicPr>
          <p:cNvPr id="1028" name="Picture 4"/>
          <p:cNvPicPr>
            <a:picLocks noChangeAspect="1" noChangeArrowheads="1"/>
          </p:cNvPicPr>
          <p:nvPr/>
        </p:nvPicPr>
        <p:blipFill>
          <a:blip r:embed="rId3" cstate="print"/>
          <a:srcRect/>
          <a:stretch>
            <a:fillRect/>
          </a:stretch>
        </p:blipFill>
        <p:spPr bwMode="auto">
          <a:xfrm>
            <a:off x="3000364" y="3643314"/>
            <a:ext cx="5489319" cy="537592"/>
          </a:xfrm>
          <a:prstGeom prst="rect">
            <a:avLst/>
          </a:prstGeom>
          <a:noFill/>
          <a:ln w="9525">
            <a:noFill/>
            <a:miter lim="800000"/>
            <a:headEnd/>
            <a:tailEnd/>
          </a:ln>
        </p:spPr>
      </p:pic>
      <p:graphicFrame>
        <p:nvGraphicFramePr>
          <p:cNvPr id="9" name="表格 8"/>
          <p:cNvGraphicFramePr>
            <a:graphicFrameLocks noGrp="1"/>
          </p:cNvGraphicFramePr>
          <p:nvPr/>
        </p:nvGraphicFramePr>
        <p:xfrm>
          <a:off x="433820" y="4286256"/>
          <a:ext cx="8281584" cy="1188720"/>
        </p:xfrm>
        <a:graphic>
          <a:graphicData uri="http://schemas.openxmlformats.org/drawingml/2006/table">
            <a:tbl>
              <a:tblPr firstRow="1" bandRow="1">
                <a:tableStyleId>{5C22544A-7EE6-4342-B048-85BDC9FD1C3A}</a:tableStyleId>
              </a:tblPr>
              <a:tblGrid>
                <a:gridCol w="1571637"/>
                <a:gridCol w="1571636"/>
                <a:gridCol w="2417219"/>
                <a:gridCol w="2721092"/>
              </a:tblGrid>
              <a:tr h="370840">
                <a:tc>
                  <a:txBody>
                    <a:bodyPr/>
                    <a:lstStyle/>
                    <a:p>
                      <a:pPr algn="ctr"/>
                      <a:r>
                        <a:rPr lang="en-US" altLang="zh-CN" sz="2000" dirty="0" smtClean="0">
                          <a:solidFill>
                            <a:schemeClr val="tx1"/>
                          </a:solidFill>
                        </a:rPr>
                        <a:t>Small data</a:t>
                      </a:r>
                      <a:endParaRPr lang="zh-CN" altLang="en-US" sz="2000" dirty="0">
                        <a:solidFill>
                          <a:schemeClr val="tx1"/>
                        </a:solidFill>
                      </a:endParaRPr>
                    </a:p>
                  </a:txBody>
                  <a:tcPr/>
                </a:tc>
                <a:tc>
                  <a:txBody>
                    <a:bodyPr/>
                    <a:lstStyle/>
                    <a:p>
                      <a:pPr algn="ctr"/>
                      <a:r>
                        <a:rPr lang="en-US" altLang="zh-CN" sz="2000" dirty="0" smtClean="0">
                          <a:solidFill>
                            <a:schemeClr val="tx1"/>
                          </a:solidFill>
                        </a:rPr>
                        <a:t>Accuracy</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Big data</a:t>
                      </a:r>
                      <a:endParaRPr lang="zh-CN" altLang="en-US" sz="2000" dirty="0" smtClean="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Efficiency</a:t>
                      </a:r>
                      <a:endParaRPr lang="zh-CN" altLang="en-US" sz="2000" dirty="0" smtClean="0">
                        <a:solidFill>
                          <a:schemeClr val="tx1"/>
                        </a:solidFill>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rPr>
                        <a:t>YouTube</a:t>
                      </a:r>
                      <a:endParaRPr lang="zh-CN" altLang="en-US" sz="2000" b="1" baseline="30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mn-lt"/>
                          <a:ea typeface="+mn-ea"/>
                          <a:cs typeface="+mn-cs"/>
                        </a:rPr>
                        <a:t>+</a:t>
                      </a:r>
                      <a:r>
                        <a:rPr lang="en-US" altLang="zh-CN" sz="1800" kern="1200" baseline="0" dirty="0" smtClean="0">
                          <a:solidFill>
                            <a:srgbClr val="FF0000"/>
                          </a:solidFill>
                          <a:latin typeface="+mn-lt"/>
                          <a:ea typeface="+mn-ea"/>
                          <a:cs typeface="+mn-cs"/>
                        </a:rPr>
                        <a:t>18%</a:t>
                      </a: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baseline="0" dirty="0" smtClean="0">
                          <a:solidFill>
                            <a:schemeClr val="dk1"/>
                          </a:solidFill>
                          <a:latin typeface="+mn-lt"/>
                          <a:ea typeface="+mn-ea"/>
                          <a:cs typeface="+mn-cs"/>
                        </a:rPr>
                        <a:t>Friendster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31</a:t>
                      </a:r>
                      <a:r>
                        <a:rPr lang="zh-CN" altLang="en-US" sz="2000" b="1" dirty="0" smtClean="0">
                          <a:solidFill>
                            <a:srgbClr val="FF0000"/>
                          </a:solidFill>
                        </a:rPr>
                        <a:t> </a:t>
                      </a:r>
                      <a:r>
                        <a:rPr lang="en-US" altLang="zh-CN" sz="2000" b="1" dirty="0" smtClean="0">
                          <a:solidFill>
                            <a:srgbClr val="FF0000"/>
                          </a:solidFill>
                        </a:rPr>
                        <a:t>times faster</a:t>
                      </a:r>
                      <a:endParaRPr lang="zh-CN" altLang="en-US" sz="2000" b="1" dirty="0" smtClean="0">
                        <a:solidFill>
                          <a:srgbClr val="FF0000"/>
                        </a:solidFill>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chemeClr val="dk1"/>
                          </a:solidFill>
                          <a:latin typeface="+mn-lt"/>
                          <a:ea typeface="+mn-ea"/>
                          <a:cs typeface="+mn-cs"/>
                        </a:rPr>
                        <a:t>Wikipedia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mn-lt"/>
                          <a:ea typeface="+mn-ea"/>
                          <a:cs typeface="+mn-cs"/>
                        </a:rPr>
                        <a:t>+</a:t>
                      </a:r>
                      <a:r>
                        <a:rPr lang="en-US" altLang="zh-CN" sz="2000" kern="1200" baseline="0" dirty="0" smtClean="0">
                          <a:solidFill>
                            <a:srgbClr val="FF0000"/>
                          </a:solidFill>
                          <a:latin typeface="+mn-lt"/>
                          <a:ea typeface="+mn-ea"/>
                          <a:cs typeface="+mn-cs"/>
                        </a:rPr>
                        <a:t>16%</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rPr>
                        <a:t>Twitter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21 times faster</a:t>
                      </a:r>
                      <a:endParaRPr lang="zh-CN" altLang="en-US" sz="2000" b="1" baseline="30000" dirty="0" smtClean="0">
                        <a:solidFill>
                          <a:srgbClr val="FF0000"/>
                        </a:solidFill>
                      </a:endParaRPr>
                    </a:p>
                  </a:txBody>
                  <a:tcPr/>
                </a:tc>
              </a:tr>
            </a:tbl>
          </a:graphicData>
        </a:graphic>
      </p:graphicFrame>
      <p:sp>
        <p:nvSpPr>
          <p:cNvPr id="8" name="TextBox 7"/>
          <p:cNvSpPr txBox="1"/>
          <p:nvPr/>
        </p:nvSpPr>
        <p:spPr>
          <a:xfrm>
            <a:off x="571472" y="5500702"/>
            <a:ext cx="8031266" cy="43204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000" dirty="0" smtClean="0">
                <a:solidFill>
                  <a:srgbClr val="FF0000"/>
                </a:solidFill>
                <a:latin typeface="Arial Unicode MS" pitchFamily="34" charset="-122"/>
                <a:ea typeface="Arial Unicode MS" pitchFamily="34" charset="-122"/>
                <a:cs typeface="Arial Unicode MS" pitchFamily="34" charset="-122"/>
                <a:sym typeface="Wingdings" pitchFamily="2" charset="2"/>
              </a:rPr>
              <a:t>Improves both accuracy and efficiency!</a:t>
            </a:r>
            <a:endParaRPr lang="en-US" altLang="zh-CN" sz="2000" dirty="0">
              <a:solidFill>
                <a:srgbClr val="FF0000"/>
              </a:solidFill>
              <a:latin typeface="Arial Unicode MS" pitchFamily="34" charset="-122"/>
              <a:ea typeface="Arial Unicode MS" pitchFamily="34" charset="-122"/>
              <a:cs typeface="Arial Unicode MS" pitchFamily="34" charset="-122"/>
              <a:sym typeface="Wingdings" pitchFamily="2" charset="2"/>
            </a:endParaRPr>
          </a:p>
        </p:txBody>
      </p:sp>
      <p:grpSp>
        <p:nvGrpSpPr>
          <p:cNvPr id="4" name="组合 27"/>
          <p:cNvGrpSpPr/>
          <p:nvPr/>
        </p:nvGrpSpPr>
        <p:grpSpPr>
          <a:xfrm>
            <a:off x="5214942" y="846972"/>
            <a:ext cx="3888432" cy="1296144"/>
            <a:chOff x="5220072" y="1520788"/>
            <a:chExt cx="3888432" cy="1296144"/>
          </a:xfrm>
        </p:grpSpPr>
        <p:grpSp>
          <p:nvGrpSpPr>
            <p:cNvPr id="5" name="组合 46"/>
            <p:cNvGrpSpPr/>
            <p:nvPr/>
          </p:nvGrpSpPr>
          <p:grpSpPr>
            <a:xfrm>
              <a:off x="5220072" y="1520788"/>
              <a:ext cx="3636404" cy="1296144"/>
              <a:chOff x="4860032" y="1232756"/>
              <a:chExt cx="3636404" cy="1296144"/>
            </a:xfrm>
          </p:grpSpPr>
          <p:sp>
            <p:nvSpPr>
              <p:cNvPr id="10" name="圆柱形 9"/>
              <p:cNvSpPr/>
              <p:nvPr/>
            </p:nvSpPr>
            <p:spPr>
              <a:xfrm>
                <a:off x="4860032" y="1628800"/>
                <a:ext cx="648072" cy="504056"/>
              </a:xfrm>
              <a:prstGeom prst="can">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rPr>
                  <a:t>Data</a:t>
                </a:r>
                <a:endParaRPr lang="zh-CN" altLang="en-US" sz="1600" b="1" dirty="0">
                  <a:solidFill>
                    <a:schemeClr val="tx1"/>
                  </a:solidFill>
                </a:endParaRPr>
              </a:p>
            </p:txBody>
          </p:sp>
          <p:sp>
            <p:nvSpPr>
              <p:cNvPr id="11" name="椭圆 10"/>
              <p:cNvSpPr/>
              <p:nvPr/>
            </p:nvSpPr>
            <p:spPr>
              <a:xfrm>
                <a:off x="5796136" y="1232756"/>
                <a:ext cx="1152128" cy="288032"/>
              </a:xfrm>
              <a:prstGeom prst="ellipse">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chemeClr val="tx1"/>
                    </a:solidFill>
                  </a:rPr>
                  <a:t>sample</a:t>
                </a:r>
                <a:r>
                  <a:rPr lang="en-US" altLang="zh-CN" sz="1400" b="1" baseline="-25000" dirty="0" smtClean="0">
                    <a:solidFill>
                      <a:schemeClr val="tx1"/>
                    </a:solidFill>
                  </a:rPr>
                  <a:t>1</a:t>
                </a:r>
                <a:endParaRPr lang="zh-CN" altLang="en-US" sz="1400" b="1" baseline="-25000" dirty="0">
                  <a:solidFill>
                    <a:schemeClr val="tx1"/>
                  </a:solidFill>
                </a:endParaRPr>
              </a:p>
            </p:txBody>
          </p:sp>
          <p:sp>
            <p:nvSpPr>
              <p:cNvPr id="12" name="椭圆 11"/>
              <p:cNvSpPr/>
              <p:nvPr/>
            </p:nvSpPr>
            <p:spPr>
              <a:xfrm>
                <a:off x="5796136" y="2240868"/>
                <a:ext cx="1224136" cy="288032"/>
              </a:xfrm>
              <a:prstGeom prst="ellipse">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err="1" smtClean="0">
                    <a:solidFill>
                      <a:schemeClr val="tx1"/>
                    </a:solidFill>
                  </a:rPr>
                  <a:t>sample</a:t>
                </a:r>
                <a:r>
                  <a:rPr lang="en-US" altLang="zh-CN" sz="1400" b="1" baseline="-25000" dirty="0" err="1" smtClean="0">
                    <a:solidFill>
                      <a:schemeClr val="tx1"/>
                    </a:solidFill>
                  </a:rPr>
                  <a:t>n</a:t>
                </a:r>
                <a:endParaRPr lang="zh-CN" altLang="en-US" sz="1600" b="1" baseline="-25000" dirty="0" smtClean="0">
                  <a:solidFill>
                    <a:schemeClr val="tx1"/>
                  </a:solidFill>
                </a:endParaRPr>
              </a:p>
            </p:txBody>
          </p:sp>
          <p:sp>
            <p:nvSpPr>
              <p:cNvPr id="14" name="TextBox 13"/>
              <p:cNvSpPr txBox="1"/>
              <p:nvPr/>
            </p:nvSpPr>
            <p:spPr>
              <a:xfrm>
                <a:off x="6300192" y="1628800"/>
                <a:ext cx="1800200" cy="461665"/>
              </a:xfrm>
              <a:prstGeom prst="rect">
                <a:avLst/>
              </a:prstGeom>
              <a:noFill/>
            </p:spPr>
            <p:txBody>
              <a:bodyPr wrap="square" rtlCol="0">
                <a:spAutoFit/>
              </a:bodyPr>
              <a:lstStyle/>
              <a:p>
                <a:pPr algn="ctr"/>
                <a:r>
                  <a:rPr lang="zh-CN" altLang="en-US" sz="2400" b="1" dirty="0" smtClean="0">
                    <a:solidFill>
                      <a:srgbClr val="000099"/>
                    </a:solidFill>
                    <a:latin typeface="仿宋" pitchFamily="49" charset="-122"/>
                    <a:ea typeface="仿宋" pitchFamily="49" charset="-122"/>
                  </a:rPr>
                  <a:t>．．．</a:t>
                </a:r>
                <a:endParaRPr lang="zh-CN" altLang="en-US" sz="2400" b="1" dirty="0">
                  <a:solidFill>
                    <a:srgbClr val="000099"/>
                  </a:solidFill>
                  <a:latin typeface="仿宋" pitchFamily="49" charset="-122"/>
                  <a:ea typeface="仿宋" pitchFamily="49" charset="-122"/>
                </a:endParaRPr>
              </a:p>
            </p:txBody>
          </p:sp>
          <p:sp>
            <p:nvSpPr>
              <p:cNvPr id="16" name="TextBox 15"/>
              <p:cNvSpPr txBox="1"/>
              <p:nvPr/>
            </p:nvSpPr>
            <p:spPr>
              <a:xfrm>
                <a:off x="7308304" y="1232757"/>
                <a:ext cx="1008112" cy="288031"/>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rgbClr val="000099"/>
                    </a:solidFill>
                    <a:latin typeface="+mn-lt"/>
                    <a:ea typeface="+mn-ea"/>
                  </a:rPr>
                  <a:t>Ensemble</a:t>
                </a:r>
                <a:endParaRPr lang="zh-CN" altLang="en-US" sz="1400" b="1" dirty="0" smtClean="0">
                  <a:solidFill>
                    <a:srgbClr val="000099"/>
                  </a:solidFill>
                  <a:latin typeface="+mn-lt"/>
                  <a:ea typeface="+mn-ea"/>
                </a:endParaRPr>
              </a:p>
            </p:txBody>
          </p:sp>
          <p:sp>
            <p:nvSpPr>
              <p:cNvPr id="17" name="TextBox 16"/>
              <p:cNvSpPr txBox="1"/>
              <p:nvPr/>
            </p:nvSpPr>
            <p:spPr>
              <a:xfrm>
                <a:off x="7308304" y="2240869"/>
                <a:ext cx="1008112" cy="288031"/>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rgbClr val="000099"/>
                    </a:solidFill>
                    <a:latin typeface="+mn-lt"/>
                    <a:ea typeface="+mn-ea"/>
                  </a:rPr>
                  <a:t>Ensemble</a:t>
                </a:r>
                <a:endParaRPr lang="zh-CN" altLang="en-US" sz="1600" b="1" dirty="0" smtClean="0">
                  <a:solidFill>
                    <a:srgbClr val="000099"/>
                  </a:solidFill>
                  <a:latin typeface="+mn-lt"/>
                  <a:ea typeface="+mn-ea"/>
                </a:endParaRPr>
              </a:p>
            </p:txBody>
          </p:sp>
          <p:cxnSp>
            <p:nvCxnSpPr>
              <p:cNvPr id="19" name="直接箭头连接符 18"/>
              <p:cNvCxnSpPr>
                <a:stCxn id="10" idx="4"/>
                <a:endCxn id="12" idx="2"/>
              </p:cNvCxnSpPr>
              <p:nvPr/>
            </p:nvCxnSpPr>
            <p:spPr>
              <a:xfrm>
                <a:off x="5508104" y="1880828"/>
                <a:ext cx="288032" cy="5040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0" idx="4"/>
                <a:endCxn id="11" idx="2"/>
              </p:cNvCxnSpPr>
              <p:nvPr/>
            </p:nvCxnSpPr>
            <p:spPr>
              <a:xfrm flipV="1">
                <a:off x="5508104" y="1376772"/>
                <a:ext cx="288032" cy="5040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1" idx="6"/>
                <a:endCxn id="16" idx="1"/>
              </p:cNvCxnSpPr>
              <p:nvPr/>
            </p:nvCxnSpPr>
            <p:spPr>
              <a:xfrm>
                <a:off x="6948264" y="1376772"/>
                <a:ext cx="360040"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2" idx="6"/>
                <a:endCxn id="17" idx="1"/>
              </p:cNvCxnSpPr>
              <p:nvPr/>
            </p:nvCxnSpPr>
            <p:spPr>
              <a:xfrm>
                <a:off x="7020272" y="2384884"/>
                <a:ext cx="288032"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6" idx="3"/>
                <a:endCxn id="25" idx="0"/>
              </p:cNvCxnSpPr>
              <p:nvPr/>
            </p:nvCxnSpPr>
            <p:spPr>
              <a:xfrm>
                <a:off x="8316416" y="1376773"/>
                <a:ext cx="180020" cy="32403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7" idx="3"/>
                <a:endCxn id="25" idx="4"/>
              </p:cNvCxnSpPr>
              <p:nvPr/>
            </p:nvCxnSpPr>
            <p:spPr>
              <a:xfrm flipV="1">
                <a:off x="8316416" y="2132856"/>
                <a:ext cx="180020" cy="25202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5" name="流程图: 联系 24"/>
            <p:cNvSpPr/>
            <p:nvPr/>
          </p:nvSpPr>
          <p:spPr>
            <a:xfrm>
              <a:off x="8604448" y="1988840"/>
              <a:ext cx="504056" cy="432048"/>
            </a:xfrm>
            <a:prstGeom prst="flowChartConnector">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rgbClr val="FF0000"/>
                  </a:solidFill>
                </a:rPr>
                <a:t>max</a:t>
              </a:r>
              <a:endParaRPr lang="zh-CN" altLang="en-US" sz="1400" b="1" dirty="0" smtClean="0">
                <a:solidFill>
                  <a:srgbClr val="FF0000"/>
                </a:solidFill>
              </a:endParaRPr>
            </a:p>
          </p:txBody>
        </p:sp>
      </p:grpSp>
      <p:sp>
        <p:nvSpPr>
          <p:cNvPr id="24" name="矩形 23"/>
          <p:cNvSpPr/>
          <p:nvPr/>
        </p:nvSpPr>
        <p:spPr>
          <a:xfrm>
            <a:off x="7358082" y="2214554"/>
            <a:ext cx="1643042" cy="369332"/>
          </a:xfrm>
          <a:prstGeom prst="rect">
            <a:avLst/>
          </a:prstGeom>
        </p:spPr>
        <p:txBody>
          <a:bodyPr wrap="square">
            <a:spAutoFit/>
          </a:bodyPr>
          <a:lstStyle/>
          <a:p>
            <a:pPr algn="ctr"/>
            <a:r>
              <a:rPr lang="en-US" altLang="zh-CN" b="1" dirty="0" smtClean="0"/>
              <a:t>Framework</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solidFill>
                  <a:schemeClr val="tx1"/>
                </a:solidFill>
                <a:latin typeface="Arial Unicode MS" pitchFamily="34" charset="-122"/>
                <a:ea typeface="黑体" pitchFamily="49" charset="-122"/>
              </a:rPr>
              <a:t>Other Query and Data Techniques</a:t>
            </a:r>
            <a:endParaRPr lang="zh-CN" altLang="en-US" sz="4000" b="1" dirty="0">
              <a:solidFill>
                <a:schemeClr val="tx1"/>
              </a:solidFill>
              <a:latin typeface="Arial Unicode MS" pitchFamily="34" charset="-122"/>
              <a:ea typeface="黑体" pitchFamily="49" charset="-122"/>
            </a:endParaRPr>
          </a:p>
        </p:txBody>
      </p:sp>
      <p:cxnSp>
        <p:nvCxnSpPr>
          <p:cNvPr id="11" name="Straight Arrow Connector 5"/>
          <p:cNvCxnSpPr/>
          <p:nvPr/>
        </p:nvCxnSpPr>
        <p:spPr bwMode="auto">
          <a:xfrm>
            <a:off x="5045276" y="5342450"/>
            <a:ext cx="19442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2" name="TextBox 19"/>
          <p:cNvSpPr txBox="1">
            <a:spLocks noChangeArrowheads="1"/>
          </p:cNvSpPr>
          <p:nvPr/>
        </p:nvSpPr>
        <p:spPr bwMode="auto">
          <a:xfrm>
            <a:off x="4037164" y="5080840"/>
            <a:ext cx="1080120"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13" name="TextBox 19"/>
          <p:cNvSpPr txBox="1">
            <a:spLocks noChangeArrowheads="1"/>
          </p:cNvSpPr>
          <p:nvPr/>
        </p:nvSpPr>
        <p:spPr bwMode="auto">
          <a:xfrm>
            <a:off x="7133508" y="5080840"/>
            <a:ext cx="1296144" cy="523220"/>
          </a:xfrm>
          <a:prstGeom prst="rect">
            <a:avLst/>
          </a:prstGeom>
          <a:noFill/>
          <a:ln w="9525">
            <a:noFill/>
            <a:miter lim="800000"/>
            <a:headEnd/>
            <a:tailEnd/>
          </a:ln>
        </p:spPr>
        <p:txBody>
          <a:bodyPr wrap="square">
            <a:spAutoFit/>
          </a:bodyPr>
          <a:lstStyle/>
          <a:p>
            <a:r>
              <a:rPr lang="en-US" altLang="zh-CN" sz="2800" dirty="0" smtClean="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14" name="TextBox 3"/>
          <p:cNvSpPr txBox="1">
            <a:spLocks noChangeArrowheads="1"/>
          </p:cNvSpPr>
          <p:nvPr/>
        </p:nvSpPr>
        <p:spPr bwMode="auto">
          <a:xfrm>
            <a:off x="5072066" y="4948976"/>
            <a:ext cx="2016224" cy="369332"/>
          </a:xfrm>
          <a:prstGeom prst="rect">
            <a:avLst/>
          </a:prstGeom>
          <a:noFill/>
          <a:ln w="9525">
            <a:noFill/>
            <a:miter lim="800000"/>
            <a:headEnd/>
            <a:tailEnd/>
          </a:ln>
        </p:spPr>
        <p:txBody>
          <a:bodyPr wrap="square">
            <a:spAutoFit/>
          </a:bodyPr>
          <a:lstStyle/>
          <a:p>
            <a:pPr algn="ctr"/>
            <a:r>
              <a:rPr lang="en-US" altLang="zh-CN" dirty="0" smtClean="0">
                <a:solidFill>
                  <a:srgbClr val="C00000"/>
                </a:solidFill>
                <a:latin typeface="Arial Unicode MS" pitchFamily="34" charset="-122"/>
                <a:ea typeface="Arial Unicode MS" pitchFamily="34" charset="-122"/>
                <a:cs typeface="Arial Unicode MS" pitchFamily="34" charset="-122"/>
                <a:sym typeface="Symbol" pitchFamily="18" charset="2"/>
              </a:rPr>
              <a:t>compression</a:t>
            </a:r>
            <a:endParaRPr lang="zh-CN" altLang="en-US" sz="1400" dirty="0">
              <a:latin typeface="Arial Unicode MS" pitchFamily="34" charset="-122"/>
              <a:ea typeface="Arial Unicode MS" pitchFamily="34" charset="-122"/>
              <a:cs typeface="Arial Unicode MS" pitchFamily="34" charset="-122"/>
            </a:endParaRPr>
          </a:p>
        </p:txBody>
      </p:sp>
      <p:sp>
        <p:nvSpPr>
          <p:cNvPr id="15" name="内容占位符 2"/>
          <p:cNvSpPr txBox="1">
            <a:spLocks/>
          </p:cNvSpPr>
          <p:nvPr/>
        </p:nvSpPr>
        <p:spPr bwMode="auto">
          <a:xfrm>
            <a:off x="285720" y="5013176"/>
            <a:ext cx="8501122" cy="844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Data Compression:</a:t>
            </a: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sp>
        <p:nvSpPr>
          <p:cNvPr id="16" name="内容占位符 2"/>
          <p:cNvSpPr txBox="1">
            <a:spLocks/>
          </p:cNvSpPr>
          <p:nvPr/>
        </p:nvSpPr>
        <p:spPr bwMode="auto">
          <a:xfrm>
            <a:off x="285720" y="6013308"/>
            <a:ext cx="8501122" cy="844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Data Partition:</a:t>
            </a: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cxnSp>
        <p:nvCxnSpPr>
          <p:cNvPr id="17" name="Straight Arrow Connector 5"/>
          <p:cNvCxnSpPr/>
          <p:nvPr/>
        </p:nvCxnSpPr>
        <p:spPr bwMode="auto">
          <a:xfrm>
            <a:off x="4172060" y="6310662"/>
            <a:ext cx="19442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TextBox 19"/>
          <p:cNvSpPr txBox="1">
            <a:spLocks noChangeArrowheads="1"/>
          </p:cNvSpPr>
          <p:nvPr/>
        </p:nvSpPr>
        <p:spPr bwMode="auto">
          <a:xfrm>
            <a:off x="3091940" y="6049052"/>
            <a:ext cx="1080120"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19" name="TextBox 19"/>
          <p:cNvSpPr txBox="1">
            <a:spLocks noChangeArrowheads="1"/>
          </p:cNvSpPr>
          <p:nvPr/>
        </p:nvSpPr>
        <p:spPr bwMode="auto">
          <a:xfrm>
            <a:off x="6260292" y="6049052"/>
            <a:ext cx="2669426"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baseline="-25000" dirty="0" smtClean="0">
                <a:solidFill>
                  <a:srgbClr val="FF0000"/>
                </a:solidFill>
                <a:latin typeface="Rockwell" pitchFamily="18" charset="0"/>
                <a:sym typeface="Symbol" pitchFamily="18" charset="2"/>
              </a:rPr>
              <a:t>1</a:t>
            </a:r>
            <a:r>
              <a:rPr lang="en-GB" altLang="zh-CN" sz="2800" dirty="0" smtClean="0">
                <a:latin typeface="Rockwell" pitchFamily="18" charset="0"/>
                <a:sym typeface="Symbol" pitchFamily="18" charset="2"/>
              </a:rPr>
              <a:t>) + </a:t>
            </a:r>
            <a:r>
              <a:rPr lang="en-US" altLang="zh-CN" sz="2800" dirty="0" smtClean="0">
                <a:solidFill>
                  <a:srgbClr val="FF0000"/>
                </a:solidFill>
                <a:latin typeface="华文仿宋"/>
                <a:ea typeface="华文仿宋"/>
                <a:sym typeface="Symbol" pitchFamily="18" charset="2"/>
              </a:rPr>
              <a:t>… </a:t>
            </a:r>
            <a:r>
              <a:rPr lang="en-US" altLang="zh-CN" sz="2800" dirty="0" smtClean="0">
                <a:latin typeface="华文仿宋"/>
                <a:ea typeface="华文仿宋"/>
                <a:sym typeface="Symbol" pitchFamily="18" charset="2"/>
              </a:rPr>
              <a:t>+</a:t>
            </a:r>
            <a:r>
              <a:rPr lang="en-US" altLang="zh-CN" sz="2800" dirty="0" smtClean="0">
                <a:solidFill>
                  <a:srgbClr val="FF0000"/>
                </a:solidFill>
                <a:latin typeface="华文仿宋"/>
                <a:ea typeface="华文仿宋"/>
                <a:sym typeface="Symbol" pitchFamily="18" charset="2"/>
              </a:rPr>
              <a:t> </a:t>
            </a:r>
            <a:r>
              <a:rPr lang="en-US" altLang="zh-CN" sz="2800" dirty="0" smtClean="0">
                <a:latin typeface="Rockwell" pitchFamily="18" charset="0"/>
                <a:sym typeface="Symbol" pitchFamily="18" charset="2"/>
              </a:rPr>
              <a:t>Q(</a:t>
            </a:r>
            <a:r>
              <a:rPr lang="en-GB" altLang="zh-CN" sz="2800" dirty="0" err="1" smtClean="0">
                <a:solidFill>
                  <a:srgbClr val="FF0000"/>
                </a:solidFill>
                <a:latin typeface="Rockwell" pitchFamily="18" charset="0"/>
                <a:sym typeface="Symbol" pitchFamily="18" charset="2"/>
              </a:rPr>
              <a:t>D</a:t>
            </a:r>
            <a:r>
              <a:rPr lang="en-GB" altLang="zh-CN" sz="2800" baseline="-25000" dirty="0" err="1" smtClean="0">
                <a:solidFill>
                  <a:srgbClr val="FF0000"/>
                </a:solidFill>
                <a:latin typeface="Rockwell" pitchFamily="18" charset="0"/>
                <a:sym typeface="Symbol" pitchFamily="18" charset="2"/>
              </a:rPr>
              <a:t>n</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20" name="TextBox 3"/>
          <p:cNvSpPr txBox="1">
            <a:spLocks noChangeArrowheads="1"/>
          </p:cNvSpPr>
          <p:nvPr/>
        </p:nvSpPr>
        <p:spPr bwMode="auto">
          <a:xfrm>
            <a:off x="4000496" y="5917188"/>
            <a:ext cx="2304256" cy="369332"/>
          </a:xfrm>
          <a:prstGeom prst="rect">
            <a:avLst/>
          </a:prstGeom>
          <a:noFill/>
          <a:ln w="9525">
            <a:noFill/>
            <a:miter lim="800000"/>
            <a:headEnd/>
            <a:tailEnd/>
          </a:ln>
        </p:spPr>
        <p:txBody>
          <a:bodyPr wrap="square">
            <a:spAutoFit/>
          </a:bodyPr>
          <a:lstStyle/>
          <a:p>
            <a:pPr algn="ctr"/>
            <a:r>
              <a:rPr lang="en-US" altLang="zh-CN" dirty="0" smtClean="0">
                <a:solidFill>
                  <a:srgbClr val="C00000"/>
                </a:solidFill>
                <a:latin typeface="Arial Unicode MS" pitchFamily="34" charset="-122"/>
                <a:ea typeface="Arial Unicode MS" pitchFamily="34" charset="-122"/>
                <a:cs typeface="Arial Unicode MS" pitchFamily="34" charset="-122"/>
                <a:sym typeface="Symbol" pitchFamily="18" charset="2"/>
              </a:rPr>
              <a:t>partitioning</a:t>
            </a:r>
            <a:endParaRPr lang="zh-CN" altLang="en-US" sz="1400" dirty="0">
              <a:latin typeface="Arial Unicode MS" pitchFamily="34" charset="-122"/>
              <a:ea typeface="Arial Unicode MS" pitchFamily="34" charset="-122"/>
              <a:cs typeface="Arial Unicode MS" pitchFamily="34" charset="-122"/>
            </a:endParaRPr>
          </a:p>
        </p:txBody>
      </p:sp>
      <p:sp>
        <p:nvSpPr>
          <p:cNvPr id="22" name="灯片编号占位符 21"/>
          <p:cNvSpPr>
            <a:spLocks noGrp="1"/>
          </p:cNvSpPr>
          <p:nvPr>
            <p:ph type="sldNum" sz="quarter" idx="10"/>
          </p:nvPr>
        </p:nvSpPr>
        <p:spPr/>
        <p:txBody>
          <a:bodyPr/>
          <a:lstStyle/>
          <a:p>
            <a:pPr>
              <a:defRPr/>
            </a:pPr>
            <a:fld id="{3AD224E6-15A8-4E74-8987-281A30D56C8B}" type="slidenum">
              <a:rPr lang="zh-CN" altLang="en-US" smtClean="0"/>
              <a:pPr>
                <a:defRPr/>
              </a:pPr>
              <a:t>51</a:t>
            </a:fld>
            <a:endParaRPr lang="zh-CN" altLang="en-US" dirty="0"/>
          </a:p>
        </p:txBody>
      </p:sp>
      <p:cxnSp>
        <p:nvCxnSpPr>
          <p:cNvPr id="24" name="Straight Arrow Connector 5"/>
          <p:cNvCxnSpPr/>
          <p:nvPr/>
        </p:nvCxnSpPr>
        <p:spPr bwMode="auto">
          <a:xfrm>
            <a:off x="3170218" y="3725957"/>
            <a:ext cx="19442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5" name="TextBox 19"/>
          <p:cNvSpPr txBox="1">
            <a:spLocks noChangeArrowheads="1"/>
          </p:cNvSpPr>
          <p:nvPr/>
        </p:nvSpPr>
        <p:spPr bwMode="auto">
          <a:xfrm>
            <a:off x="1081986" y="3437925"/>
            <a:ext cx="1656184"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 + </a:t>
            </a:r>
            <a:r>
              <a:rPr lang="el-GR" altLang="zh-CN" sz="2800" dirty="0" smtClean="0">
                <a:solidFill>
                  <a:srgbClr val="FF0000"/>
                </a:solidFill>
                <a:latin typeface="华文仿宋"/>
                <a:ea typeface="华文仿宋"/>
                <a:sym typeface="Symbol" pitchFamily="18" charset="2"/>
              </a:rPr>
              <a:t>Δ</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26" name="TextBox 19"/>
          <p:cNvSpPr txBox="1">
            <a:spLocks noChangeArrowheads="1"/>
          </p:cNvSpPr>
          <p:nvPr/>
        </p:nvSpPr>
        <p:spPr bwMode="auto">
          <a:xfrm>
            <a:off x="5834514" y="3437925"/>
            <a:ext cx="2952328"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 + </a:t>
            </a:r>
            <a:r>
              <a:rPr lang="en-US" altLang="zh-CN" sz="2800" dirty="0" smtClean="0">
                <a:latin typeface="Rockwell" pitchFamily="18" charset="0"/>
                <a:sym typeface="Symbol" pitchFamily="18" charset="2"/>
              </a:rPr>
              <a:t>Q(</a:t>
            </a:r>
            <a:r>
              <a:rPr lang="el-GR" altLang="zh-CN" sz="2800" dirty="0" smtClean="0">
                <a:solidFill>
                  <a:srgbClr val="FF0000"/>
                </a:solidFill>
                <a:latin typeface="华文仿宋"/>
                <a:ea typeface="华文仿宋"/>
                <a:sym typeface="Symbol" pitchFamily="18" charset="2"/>
              </a:rPr>
              <a:t>Δ</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27" name="TextBox 3"/>
          <p:cNvSpPr txBox="1">
            <a:spLocks noChangeArrowheads="1"/>
          </p:cNvSpPr>
          <p:nvPr/>
        </p:nvSpPr>
        <p:spPr bwMode="auto">
          <a:xfrm>
            <a:off x="2883896" y="3289919"/>
            <a:ext cx="4116996" cy="369332"/>
          </a:xfrm>
          <a:prstGeom prst="rect">
            <a:avLst/>
          </a:prstGeom>
          <a:noFill/>
          <a:ln w="9525">
            <a:noFill/>
            <a:miter lim="800000"/>
            <a:headEnd/>
            <a:tailEnd/>
          </a:ln>
        </p:spPr>
        <p:txBody>
          <a:bodyPr wrap="square">
            <a:spAutoFit/>
          </a:bodyPr>
          <a:lstStyle/>
          <a:p>
            <a:r>
              <a:rPr lang="en-US" altLang="zh-CN" dirty="0" smtClean="0">
                <a:solidFill>
                  <a:srgbClr val="C00000"/>
                </a:solidFill>
                <a:latin typeface="Arial Unicode MS" pitchFamily="34" charset="-122"/>
                <a:ea typeface="Arial Unicode MS" pitchFamily="34" charset="-122"/>
                <a:cs typeface="Arial Unicode MS" pitchFamily="34" charset="-122"/>
                <a:sym typeface="Symbol" pitchFamily="18" charset="2"/>
              </a:rPr>
              <a:t>Incremental computation</a:t>
            </a:r>
            <a:endParaRPr lang="zh-CN" altLang="en-US" sz="1400" dirty="0">
              <a:latin typeface="Arial Unicode MS" pitchFamily="34" charset="-122"/>
              <a:ea typeface="Arial Unicode MS" pitchFamily="34" charset="-122"/>
              <a:cs typeface="Arial Unicode MS" pitchFamily="34" charset="-122"/>
            </a:endParaRPr>
          </a:p>
        </p:txBody>
      </p:sp>
      <p:sp>
        <p:nvSpPr>
          <p:cNvPr id="28" name="TextBox 3"/>
          <p:cNvSpPr txBox="1">
            <a:spLocks noChangeArrowheads="1"/>
          </p:cNvSpPr>
          <p:nvPr/>
        </p:nvSpPr>
        <p:spPr bwMode="auto">
          <a:xfrm>
            <a:off x="5474474" y="4488428"/>
            <a:ext cx="1728192" cy="369332"/>
          </a:xfrm>
          <a:prstGeom prst="rect">
            <a:avLst/>
          </a:prstGeom>
          <a:noFill/>
          <a:ln w="9525">
            <a:noFill/>
            <a:miter lim="800000"/>
            <a:headEnd/>
            <a:tailEnd/>
          </a:ln>
        </p:spPr>
        <p:txBody>
          <a:bodyPr wrap="square">
            <a:spAutoFit/>
          </a:bodyPr>
          <a:lstStyle/>
          <a:p>
            <a:r>
              <a:rPr lang="en-US" altLang="zh-CN" dirty="0" smtClean="0">
                <a:latin typeface="Arial Unicode MS" pitchFamily="34" charset="-122"/>
                <a:ea typeface="Arial Unicode MS" pitchFamily="34" charset="-122"/>
                <a:cs typeface="Arial Unicode MS" pitchFamily="34" charset="-122"/>
              </a:rPr>
              <a:t>Known results</a:t>
            </a:r>
            <a:endParaRPr lang="zh-CN" altLang="en-US" dirty="0">
              <a:latin typeface="Arial Unicode MS" pitchFamily="34" charset="-122"/>
              <a:ea typeface="Arial Unicode MS" pitchFamily="34" charset="-122"/>
              <a:cs typeface="Arial Unicode MS" pitchFamily="34" charset="-122"/>
            </a:endParaRPr>
          </a:p>
        </p:txBody>
      </p:sp>
      <p:sp>
        <p:nvSpPr>
          <p:cNvPr id="29" name="下箭头 28"/>
          <p:cNvSpPr/>
          <p:nvPr/>
        </p:nvSpPr>
        <p:spPr>
          <a:xfrm>
            <a:off x="6194554" y="3941981"/>
            <a:ext cx="144016" cy="57606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内容占位符 2"/>
          <p:cNvSpPr txBox="1">
            <a:spLocks/>
          </p:cNvSpPr>
          <p:nvPr/>
        </p:nvSpPr>
        <p:spPr bwMode="auto">
          <a:xfrm>
            <a:off x="285720" y="2714620"/>
            <a:ext cx="8501122" cy="5715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Incremental Computation:</a:t>
            </a: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grpSp>
        <p:nvGrpSpPr>
          <p:cNvPr id="31" name="组合 30"/>
          <p:cNvGrpSpPr/>
          <p:nvPr/>
        </p:nvGrpSpPr>
        <p:grpSpPr>
          <a:xfrm>
            <a:off x="4664000" y="928670"/>
            <a:ext cx="4051404" cy="1901825"/>
            <a:chOff x="2555776" y="4653136"/>
            <a:chExt cx="4051404" cy="1901825"/>
          </a:xfrm>
        </p:grpSpPr>
        <p:cxnSp>
          <p:nvCxnSpPr>
            <p:cNvPr id="32" name="Straight Arrow Connector 5"/>
            <p:cNvCxnSpPr/>
            <p:nvPr/>
          </p:nvCxnSpPr>
          <p:spPr bwMode="auto">
            <a:xfrm>
              <a:off x="3519389" y="5589240"/>
              <a:ext cx="180022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3" name="TextBox 19"/>
            <p:cNvSpPr txBox="1">
              <a:spLocks noChangeArrowheads="1"/>
            </p:cNvSpPr>
            <p:nvPr/>
          </p:nvSpPr>
          <p:spPr bwMode="auto">
            <a:xfrm>
              <a:off x="2555776" y="5416897"/>
              <a:ext cx="885825" cy="460375"/>
            </a:xfrm>
            <a:prstGeom prst="rect">
              <a:avLst/>
            </a:prstGeom>
            <a:noFill/>
            <a:ln w="9525">
              <a:noFill/>
              <a:miter lim="800000"/>
              <a:headEnd/>
              <a:tailEnd/>
            </a:ln>
          </p:spPr>
          <p:txBody>
            <a:bodyPr wrap="none">
              <a:spAutoFit/>
            </a:bodyPr>
            <a:lstStyle/>
            <a:p>
              <a:r>
                <a:rPr lang="en-US" altLang="zh-CN" sz="2400" dirty="0">
                  <a:latin typeface="Rockwell" pitchFamily="18" charset="0"/>
                  <a:sym typeface="Symbol" pitchFamily="18" charset="2"/>
                </a:rPr>
                <a:t>Q(</a:t>
              </a:r>
              <a:r>
                <a:rPr lang="en-GB" altLang="zh-CN" sz="2400" dirty="0">
                  <a:solidFill>
                    <a:srgbClr val="FF0000"/>
                  </a:solidFill>
                  <a:latin typeface="Rockwell" pitchFamily="18" charset="0"/>
                  <a:sym typeface="Symbol" pitchFamily="18" charset="2"/>
                </a:rPr>
                <a:t>D</a:t>
              </a:r>
              <a:r>
                <a:rPr lang="en-GB" altLang="zh-CN" sz="2400" dirty="0">
                  <a:latin typeface="Rockwell" pitchFamily="18" charset="0"/>
                  <a:sym typeface="Symbol" pitchFamily="18" charset="2"/>
                </a:rPr>
                <a:t>)</a:t>
              </a:r>
              <a:endParaRPr lang="zh-CN" altLang="en-US" sz="2400" dirty="0">
                <a:latin typeface="Rockwell" pitchFamily="18" charset="0"/>
              </a:endParaRPr>
            </a:p>
          </p:txBody>
        </p:sp>
        <p:sp>
          <p:nvSpPr>
            <p:cNvPr id="34" name="TextBox 19"/>
            <p:cNvSpPr txBox="1">
              <a:spLocks noChangeArrowheads="1"/>
            </p:cNvSpPr>
            <p:nvPr/>
          </p:nvSpPr>
          <p:spPr bwMode="auto">
            <a:xfrm>
              <a:off x="5603379" y="5373786"/>
              <a:ext cx="946093" cy="461665"/>
            </a:xfrm>
            <a:prstGeom prst="rect">
              <a:avLst/>
            </a:prstGeom>
            <a:noFill/>
            <a:ln w="9525">
              <a:noFill/>
              <a:miter lim="800000"/>
              <a:headEnd/>
              <a:tailEnd/>
            </a:ln>
          </p:spPr>
          <p:txBody>
            <a:bodyPr wrap="none">
              <a:spAutoFit/>
            </a:bodyPr>
            <a:lstStyle/>
            <a:p>
              <a:r>
                <a:rPr lang="en-US" altLang="zh-CN" sz="2400" dirty="0" smtClean="0">
                  <a:latin typeface="Rockwell" pitchFamily="18" charset="0"/>
                  <a:sym typeface="Symbol" pitchFamily="18" charset="2"/>
                </a:rPr>
                <a:t>Q(</a:t>
              </a:r>
              <a:r>
                <a:rPr lang="en-GB" altLang="zh-CN" sz="2400" dirty="0" smtClean="0">
                  <a:solidFill>
                    <a:srgbClr val="FF0000"/>
                  </a:solidFill>
                  <a:latin typeface="Rockwell" pitchFamily="18" charset="0"/>
                  <a:sym typeface="Symbol" pitchFamily="18" charset="2"/>
                </a:rPr>
                <a:t>D</a:t>
              </a:r>
              <a:r>
                <a:rPr lang="en-GB" altLang="zh-CN" sz="2400" baseline="-25000" dirty="0" smtClean="0">
                  <a:solidFill>
                    <a:srgbClr val="FF0000"/>
                  </a:solidFill>
                  <a:latin typeface="Rockwell" pitchFamily="18" charset="0"/>
                  <a:sym typeface="Symbol" pitchFamily="18" charset="2"/>
                </a:rPr>
                <a:t>i</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cxnSp>
          <p:nvCxnSpPr>
            <p:cNvPr id="35" name="Straight Arrow Connector 5"/>
            <p:cNvCxnSpPr/>
            <p:nvPr/>
          </p:nvCxnSpPr>
          <p:spPr bwMode="auto">
            <a:xfrm flipV="1">
              <a:off x="3491880" y="4869160"/>
              <a:ext cx="1800200" cy="720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6" name="Straight Arrow Connector 5"/>
            <p:cNvCxnSpPr/>
            <p:nvPr/>
          </p:nvCxnSpPr>
          <p:spPr bwMode="auto">
            <a:xfrm>
              <a:off x="3491880" y="5589240"/>
              <a:ext cx="1800200" cy="720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7" name="TextBox 19"/>
            <p:cNvSpPr txBox="1">
              <a:spLocks noChangeArrowheads="1"/>
            </p:cNvSpPr>
            <p:nvPr/>
          </p:nvSpPr>
          <p:spPr bwMode="auto">
            <a:xfrm>
              <a:off x="5603379" y="4653136"/>
              <a:ext cx="997389" cy="461665"/>
            </a:xfrm>
            <a:prstGeom prst="rect">
              <a:avLst/>
            </a:prstGeom>
            <a:noFill/>
            <a:ln w="9525">
              <a:noFill/>
              <a:miter lim="800000"/>
              <a:headEnd/>
              <a:tailEnd/>
            </a:ln>
          </p:spPr>
          <p:txBody>
            <a:bodyPr wrap="none">
              <a:spAutoFit/>
            </a:bodyPr>
            <a:lstStyle/>
            <a:p>
              <a:r>
                <a:rPr lang="en-US" altLang="zh-CN" sz="2400" dirty="0" smtClean="0">
                  <a:latin typeface="Rockwell" pitchFamily="18" charset="0"/>
                  <a:sym typeface="Symbol" pitchFamily="18" charset="2"/>
                </a:rPr>
                <a:t>Q(</a:t>
              </a:r>
              <a:r>
                <a:rPr lang="en-GB" altLang="zh-CN" sz="2400" dirty="0" smtClean="0">
                  <a:solidFill>
                    <a:srgbClr val="FF0000"/>
                  </a:solidFill>
                  <a:latin typeface="Rockwell" pitchFamily="18" charset="0"/>
                  <a:sym typeface="Symbol" pitchFamily="18" charset="2"/>
                </a:rPr>
                <a:t>D</a:t>
              </a:r>
              <a:r>
                <a:rPr lang="en-GB" altLang="zh-CN" sz="2400" baseline="-25000" dirty="0" smtClean="0">
                  <a:solidFill>
                    <a:srgbClr val="FF0000"/>
                  </a:solidFill>
                  <a:latin typeface="Rockwell" pitchFamily="18" charset="0"/>
                  <a:sym typeface="Symbol" pitchFamily="18" charset="2"/>
                </a:rPr>
                <a:t>1</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sp>
          <p:nvSpPr>
            <p:cNvPr id="38" name="TextBox 19"/>
            <p:cNvSpPr txBox="1">
              <a:spLocks noChangeArrowheads="1"/>
            </p:cNvSpPr>
            <p:nvPr/>
          </p:nvSpPr>
          <p:spPr bwMode="auto">
            <a:xfrm>
              <a:off x="5603379" y="6093296"/>
              <a:ext cx="1003801" cy="461665"/>
            </a:xfrm>
            <a:prstGeom prst="rect">
              <a:avLst/>
            </a:prstGeom>
            <a:noFill/>
            <a:ln w="9525">
              <a:noFill/>
              <a:miter lim="800000"/>
              <a:headEnd/>
              <a:tailEnd/>
            </a:ln>
          </p:spPr>
          <p:txBody>
            <a:bodyPr wrap="none">
              <a:spAutoFit/>
            </a:bodyPr>
            <a:lstStyle/>
            <a:p>
              <a:r>
                <a:rPr lang="en-US" altLang="zh-CN" sz="2400" dirty="0" smtClean="0">
                  <a:latin typeface="Rockwell" pitchFamily="18" charset="0"/>
                  <a:sym typeface="Symbol" pitchFamily="18" charset="2"/>
                </a:rPr>
                <a:t>Q(</a:t>
              </a:r>
              <a:r>
                <a:rPr lang="en-GB" altLang="zh-CN" sz="2400" dirty="0" err="1" smtClean="0">
                  <a:solidFill>
                    <a:srgbClr val="FF0000"/>
                  </a:solidFill>
                  <a:latin typeface="Rockwell" pitchFamily="18" charset="0"/>
                  <a:sym typeface="Symbol" pitchFamily="18" charset="2"/>
                </a:rPr>
                <a:t>D</a:t>
              </a:r>
              <a:r>
                <a:rPr lang="en-GB" altLang="zh-CN" sz="2400" baseline="-25000" dirty="0" err="1" smtClean="0">
                  <a:solidFill>
                    <a:srgbClr val="FF0000"/>
                  </a:solidFill>
                  <a:latin typeface="Rockwell" pitchFamily="18" charset="0"/>
                  <a:sym typeface="Symbol" pitchFamily="18" charset="2"/>
                </a:rPr>
                <a:t>n</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grpSp>
      <p:sp>
        <p:nvSpPr>
          <p:cNvPr id="39" name="内容占位符 2"/>
          <p:cNvSpPr txBox="1">
            <a:spLocks/>
          </p:cNvSpPr>
          <p:nvPr/>
        </p:nvSpPr>
        <p:spPr bwMode="auto">
          <a:xfrm>
            <a:off x="285720" y="1643050"/>
            <a:ext cx="8501122" cy="844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lang="en-US" altLang="zh-CN" sz="2800" b="1" kern="0" dirty="0" smtClean="0">
                <a:solidFill>
                  <a:srgbClr val="C00000"/>
                </a:solidFill>
                <a:latin typeface="Arial Unicode MS" pitchFamily="34" charset="-122"/>
                <a:ea typeface="黑体" pitchFamily="49" charset="-122"/>
              </a:rPr>
              <a:t>Distributed algorithms</a:t>
            </a:r>
            <a:r>
              <a:rPr kumimoji="0" lang="en-US" altLang="zh-CN"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a:t>
            </a: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85720" y="71414"/>
            <a:ext cx="8358246" cy="796908"/>
          </a:xfrm>
        </p:spPr>
        <p:txBody>
          <a:bodyPr/>
          <a:lstStyle/>
          <a:p>
            <a:pPr algn="ctr"/>
            <a:r>
              <a:rPr lang="en-US" altLang="zh-CN" b="1" dirty="0" smtClean="0">
                <a:solidFill>
                  <a:schemeClr val="tx1"/>
                </a:solidFill>
                <a:ea typeface="黑体" pitchFamily="49" charset="-122"/>
              </a:rPr>
              <a:t>Summary</a:t>
            </a:r>
          </a:p>
        </p:txBody>
      </p:sp>
      <p:sp>
        <p:nvSpPr>
          <p:cNvPr id="12" name="灯片编号占位符 11"/>
          <p:cNvSpPr>
            <a:spLocks noGrp="1"/>
          </p:cNvSpPr>
          <p:nvPr>
            <p:ph type="sldNum" sz="quarter" idx="10"/>
          </p:nvPr>
        </p:nvSpPr>
        <p:spPr/>
        <p:txBody>
          <a:bodyPr/>
          <a:lstStyle/>
          <a:p>
            <a:pPr>
              <a:defRPr/>
            </a:pPr>
            <a:fld id="{3AD224E6-15A8-4E74-8987-281A30D56C8B}" type="slidenum">
              <a:rPr lang="zh-CN" altLang="en-US" smtClean="0"/>
              <a:pPr>
                <a:defRPr/>
              </a:pPr>
              <a:t>52</a:t>
            </a:fld>
            <a:endParaRPr lang="zh-CN" altLang="en-US" dirty="0"/>
          </a:p>
        </p:txBody>
      </p:sp>
      <p:sp>
        <p:nvSpPr>
          <p:cNvPr id="23" name="矩形 22"/>
          <p:cNvSpPr/>
          <p:nvPr/>
        </p:nvSpPr>
        <p:spPr>
          <a:xfrm>
            <a:off x="5786446" y="3259581"/>
            <a:ext cx="3000396"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Computing</a:t>
            </a:r>
          </a:p>
        </p:txBody>
      </p:sp>
      <p:sp>
        <p:nvSpPr>
          <p:cNvPr id="24" name="矩形 23"/>
          <p:cNvSpPr/>
          <p:nvPr/>
        </p:nvSpPr>
        <p:spPr>
          <a:xfrm>
            <a:off x="2606394" y="1356168"/>
            <a:ext cx="3608680" cy="707886"/>
          </a:xfrm>
          <a:prstGeom prst="rect">
            <a:avLst/>
          </a:prstGeom>
        </p:spPr>
        <p:txBody>
          <a:bodyPr wrap="none">
            <a:spAutoFit/>
          </a:bodyPr>
          <a:lstStyle/>
          <a:p>
            <a:pPr algn="ctr"/>
            <a:r>
              <a:rPr lang="en-US" altLang="zh-CN" sz="4000" b="1" dirty="0" smtClean="0">
                <a:latin typeface="Arial Unicode MS" pitchFamily="34" charset="-122"/>
                <a:ea typeface="Arial Unicode MS" pitchFamily="34" charset="-122"/>
                <a:cs typeface="Arial Unicode MS" pitchFamily="34" charset="-122"/>
              </a:rPr>
              <a:t>Approximation </a:t>
            </a:r>
            <a:endParaRPr lang="zh-CN" altLang="en-US" sz="4000" dirty="0">
              <a:latin typeface="Arial Unicode MS" pitchFamily="34" charset="-122"/>
              <a:ea typeface="Arial Unicode MS" pitchFamily="34" charset="-122"/>
              <a:cs typeface="Arial Unicode MS" pitchFamily="34" charset="-122"/>
            </a:endParaRPr>
          </a:p>
        </p:txBody>
      </p:sp>
      <p:sp>
        <p:nvSpPr>
          <p:cNvPr id="25" name="矩形 24"/>
          <p:cNvSpPr/>
          <p:nvPr/>
        </p:nvSpPr>
        <p:spPr>
          <a:xfrm>
            <a:off x="71406" y="3259581"/>
            <a:ext cx="2786082"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Algorithms</a:t>
            </a:r>
          </a:p>
        </p:txBody>
      </p:sp>
      <p:sp>
        <p:nvSpPr>
          <p:cNvPr id="26" name="矩形 25"/>
          <p:cNvSpPr/>
          <p:nvPr/>
        </p:nvSpPr>
        <p:spPr>
          <a:xfrm>
            <a:off x="2714612" y="3259581"/>
            <a:ext cx="3429024"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Approximate </a:t>
            </a:r>
          </a:p>
          <a:p>
            <a:pPr algn="ctr"/>
            <a:r>
              <a:rPr lang="en-US" altLang="zh-CN" sz="2800" b="1" dirty="0" smtClean="0">
                <a:latin typeface="Arial Unicode MS" pitchFamily="34" charset="-122"/>
                <a:ea typeface="Arial Unicode MS" pitchFamily="34" charset="-122"/>
                <a:cs typeface="Arial Unicode MS" pitchFamily="34" charset="-122"/>
              </a:rPr>
              <a:t>Query Processing</a:t>
            </a:r>
          </a:p>
        </p:txBody>
      </p:sp>
      <p:sp>
        <p:nvSpPr>
          <p:cNvPr id="27" name="左大括号 26"/>
          <p:cNvSpPr/>
          <p:nvPr/>
        </p:nvSpPr>
        <p:spPr>
          <a:xfrm rot="5400000">
            <a:off x="3857620" y="-286906"/>
            <a:ext cx="1071570" cy="5786478"/>
          </a:xfrm>
          <a:prstGeom prst="leftBrace">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28" name="下箭头 27"/>
          <p:cNvSpPr/>
          <p:nvPr/>
        </p:nvSpPr>
        <p:spPr>
          <a:xfrm>
            <a:off x="4143372"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357554" y="5172030"/>
            <a:ext cx="2321469" cy="707886"/>
          </a:xfrm>
          <a:prstGeom prst="rect">
            <a:avLst/>
          </a:prstGeom>
        </p:spPr>
        <p:txBody>
          <a:bodyPr wrap="none">
            <a:spAutoFit/>
          </a:bodyPr>
          <a:lstStyle/>
          <a:p>
            <a:r>
              <a:rPr lang="en-US" sz="2000" dirty="0" smtClean="0">
                <a:solidFill>
                  <a:srgbClr val="FF0000"/>
                </a:solidFill>
              </a:rPr>
              <a:t>SQL-Style </a:t>
            </a:r>
            <a:r>
              <a:rPr lang="en-US" altLang="zh-CN" sz="2000" dirty="0" smtClean="0">
                <a:solidFill>
                  <a:srgbClr val="FF0000"/>
                </a:solidFill>
              </a:rPr>
              <a:t>Queries</a:t>
            </a:r>
          </a:p>
          <a:p>
            <a:pPr algn="ctr"/>
            <a:r>
              <a:rPr lang="en-US" altLang="zh-CN" sz="2000" dirty="0" err="1" smtClean="0">
                <a:solidFill>
                  <a:srgbClr val="FF0000"/>
                </a:solidFill>
              </a:rPr>
              <a:t>Samping</a:t>
            </a:r>
            <a:endParaRPr lang="zh-CN" altLang="en-US" sz="2000" dirty="0">
              <a:solidFill>
                <a:srgbClr val="FF0000"/>
              </a:solidFill>
            </a:endParaRPr>
          </a:p>
        </p:txBody>
      </p:sp>
      <p:sp>
        <p:nvSpPr>
          <p:cNvPr id="30" name="矩形 29"/>
          <p:cNvSpPr/>
          <p:nvPr/>
        </p:nvSpPr>
        <p:spPr>
          <a:xfrm>
            <a:off x="428596" y="5172030"/>
            <a:ext cx="1980029" cy="400110"/>
          </a:xfrm>
          <a:prstGeom prst="rect">
            <a:avLst/>
          </a:prstGeom>
        </p:spPr>
        <p:txBody>
          <a:bodyPr wrap="none">
            <a:spAutoFit/>
          </a:bodyPr>
          <a:lstStyle/>
          <a:p>
            <a:r>
              <a:rPr lang="en-US" altLang="zh-CN" sz="2000" dirty="0" smtClean="0">
                <a:solidFill>
                  <a:srgbClr val="FF0000"/>
                </a:solidFill>
              </a:rPr>
              <a:t>Bounded Errors</a:t>
            </a:r>
            <a:endParaRPr lang="zh-CN" altLang="en-US" sz="2000" dirty="0">
              <a:solidFill>
                <a:srgbClr val="FF0000"/>
              </a:solidFill>
            </a:endParaRPr>
          </a:p>
        </p:txBody>
      </p:sp>
      <p:sp>
        <p:nvSpPr>
          <p:cNvPr id="31" name="下箭头 30"/>
          <p:cNvSpPr/>
          <p:nvPr/>
        </p:nvSpPr>
        <p:spPr>
          <a:xfrm>
            <a:off x="1071538"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下箭头 31"/>
          <p:cNvSpPr/>
          <p:nvPr/>
        </p:nvSpPr>
        <p:spPr>
          <a:xfrm>
            <a:off x="7000892"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67047" y="5172030"/>
            <a:ext cx="2962671" cy="400110"/>
          </a:xfrm>
          <a:prstGeom prst="rect">
            <a:avLst/>
          </a:prstGeom>
        </p:spPr>
        <p:txBody>
          <a:bodyPr wrap="none">
            <a:spAutoFit/>
          </a:bodyPr>
          <a:lstStyle/>
          <a:p>
            <a:r>
              <a:rPr lang="en-US" sz="2000" dirty="0" smtClean="0">
                <a:solidFill>
                  <a:srgbClr val="FF0000"/>
                </a:solidFill>
              </a:rPr>
              <a:t>System Design Oriented</a:t>
            </a:r>
            <a:endParaRPr lang="zh-CN" altLang="en-US" sz="2000" dirty="0">
              <a:solidFill>
                <a:srgbClr val="FF0000"/>
              </a:solidFill>
            </a:endParaRPr>
          </a:p>
        </p:txBody>
      </p:sp>
    </p:spTree>
    <p:extLst>
      <p:ext uri="{BB962C8B-B14F-4D97-AF65-F5344CB8AC3E}">
        <p14:creationId xmlns:p14="http://schemas.microsoft.com/office/powerpoint/2010/main" xmlns="" val="2982747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p:bldP spid="31" grpId="0" animBg="1"/>
      <p:bldP spid="32" grpId="0" animBg="1"/>
      <p:bldP spid="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85720" y="71414"/>
            <a:ext cx="8358246" cy="796908"/>
          </a:xfrm>
        </p:spPr>
        <p:txBody>
          <a:bodyPr/>
          <a:lstStyle/>
          <a:p>
            <a:pPr algn="ctr"/>
            <a:r>
              <a:rPr lang="en-US" altLang="zh-CN" b="1" dirty="0" smtClean="0">
                <a:solidFill>
                  <a:schemeClr val="tx1"/>
                </a:solidFill>
                <a:ea typeface="黑体" pitchFamily="49" charset="-122"/>
              </a:rPr>
              <a:t>Summary</a:t>
            </a:r>
          </a:p>
        </p:txBody>
      </p:sp>
      <p:sp>
        <p:nvSpPr>
          <p:cNvPr id="12" name="灯片编号占位符 11"/>
          <p:cNvSpPr>
            <a:spLocks noGrp="1"/>
          </p:cNvSpPr>
          <p:nvPr>
            <p:ph type="sldNum" sz="quarter" idx="10"/>
          </p:nvPr>
        </p:nvSpPr>
        <p:spPr/>
        <p:txBody>
          <a:bodyPr/>
          <a:lstStyle/>
          <a:p>
            <a:pPr>
              <a:defRPr/>
            </a:pPr>
            <a:fld id="{3AD224E6-15A8-4E74-8987-281A30D56C8B}" type="slidenum">
              <a:rPr lang="zh-CN" altLang="en-US" smtClean="0"/>
              <a:pPr>
                <a:defRPr/>
              </a:pPr>
              <a:t>53</a:t>
            </a:fld>
            <a:endParaRPr lang="zh-CN" altLang="en-US" dirty="0"/>
          </a:p>
        </p:txBody>
      </p:sp>
      <p:sp>
        <p:nvSpPr>
          <p:cNvPr id="23" name="矩形 22"/>
          <p:cNvSpPr/>
          <p:nvPr/>
        </p:nvSpPr>
        <p:spPr>
          <a:xfrm>
            <a:off x="5786446" y="3259581"/>
            <a:ext cx="3000396"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Data</a:t>
            </a:r>
          </a:p>
          <a:p>
            <a:pPr algn="ctr"/>
            <a:r>
              <a:rPr lang="en-US" altLang="zh-CN" sz="2800" b="1" dirty="0" smtClean="0">
                <a:latin typeface="Arial Unicode MS" pitchFamily="34" charset="-122"/>
                <a:ea typeface="Arial Unicode MS" pitchFamily="34" charset="-122"/>
                <a:cs typeface="Arial Unicode MS" pitchFamily="34" charset="-122"/>
              </a:rPr>
              <a:t>Approximation</a:t>
            </a:r>
          </a:p>
        </p:txBody>
      </p:sp>
      <p:sp>
        <p:nvSpPr>
          <p:cNvPr id="24" name="矩形 23"/>
          <p:cNvSpPr/>
          <p:nvPr/>
        </p:nvSpPr>
        <p:spPr>
          <a:xfrm>
            <a:off x="2606394" y="1356168"/>
            <a:ext cx="3608680" cy="707886"/>
          </a:xfrm>
          <a:prstGeom prst="rect">
            <a:avLst/>
          </a:prstGeom>
        </p:spPr>
        <p:txBody>
          <a:bodyPr wrap="none">
            <a:spAutoFit/>
          </a:bodyPr>
          <a:lstStyle/>
          <a:p>
            <a:pPr algn="ctr"/>
            <a:r>
              <a:rPr lang="en-US" altLang="zh-CN" sz="4000" b="1" dirty="0" smtClean="0">
                <a:latin typeface="Arial Unicode MS" pitchFamily="34" charset="-122"/>
                <a:ea typeface="Arial Unicode MS" pitchFamily="34" charset="-122"/>
                <a:cs typeface="Arial Unicode MS" pitchFamily="34" charset="-122"/>
              </a:rPr>
              <a:t>Approximation </a:t>
            </a:r>
            <a:endParaRPr lang="zh-CN" altLang="en-US" sz="4000" dirty="0">
              <a:latin typeface="Arial Unicode MS" pitchFamily="34" charset="-122"/>
              <a:ea typeface="Arial Unicode MS" pitchFamily="34" charset="-122"/>
              <a:cs typeface="Arial Unicode MS" pitchFamily="34" charset="-122"/>
            </a:endParaRPr>
          </a:p>
        </p:txBody>
      </p:sp>
      <p:sp>
        <p:nvSpPr>
          <p:cNvPr id="25" name="矩形 24"/>
          <p:cNvSpPr/>
          <p:nvPr/>
        </p:nvSpPr>
        <p:spPr>
          <a:xfrm>
            <a:off x="71406" y="3259581"/>
            <a:ext cx="2786082"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Query</a:t>
            </a:r>
          </a:p>
          <a:p>
            <a:pPr algn="ctr"/>
            <a:r>
              <a:rPr lang="en-US" altLang="zh-CN" sz="2800" b="1" dirty="0" smtClean="0">
                <a:latin typeface="Arial Unicode MS" pitchFamily="34" charset="-122"/>
                <a:ea typeface="Arial Unicode MS" pitchFamily="34" charset="-122"/>
                <a:cs typeface="Arial Unicode MS" pitchFamily="34" charset="-122"/>
              </a:rPr>
              <a:t>Approximation</a:t>
            </a:r>
          </a:p>
        </p:txBody>
      </p:sp>
      <p:sp>
        <p:nvSpPr>
          <p:cNvPr id="27" name="左大括号 26"/>
          <p:cNvSpPr/>
          <p:nvPr/>
        </p:nvSpPr>
        <p:spPr>
          <a:xfrm rot="5400000">
            <a:off x="3857620" y="-286906"/>
            <a:ext cx="1071570" cy="5786478"/>
          </a:xfrm>
          <a:prstGeom prst="leftBrace">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 name="矩形 29"/>
          <p:cNvSpPr/>
          <p:nvPr/>
        </p:nvSpPr>
        <p:spPr>
          <a:xfrm>
            <a:off x="3449227" y="5172030"/>
            <a:ext cx="2252796" cy="400110"/>
          </a:xfrm>
          <a:prstGeom prst="rect">
            <a:avLst/>
          </a:prstGeom>
        </p:spPr>
        <p:txBody>
          <a:bodyPr wrap="none">
            <a:spAutoFit/>
          </a:bodyPr>
          <a:lstStyle/>
          <a:p>
            <a:r>
              <a:rPr lang="en-US" altLang="zh-CN" sz="2000" dirty="0" smtClean="0">
                <a:solidFill>
                  <a:srgbClr val="FF0000"/>
                </a:solidFill>
              </a:rPr>
              <a:t>Big Data Analytics</a:t>
            </a:r>
            <a:endParaRPr lang="zh-CN" altLang="en-US" sz="2000" dirty="0">
              <a:solidFill>
                <a:srgbClr val="FF0000"/>
              </a:solidFill>
            </a:endParaRPr>
          </a:p>
        </p:txBody>
      </p:sp>
      <p:sp>
        <p:nvSpPr>
          <p:cNvPr id="31" name="下箭头 30"/>
          <p:cNvSpPr/>
          <p:nvPr/>
        </p:nvSpPr>
        <p:spPr>
          <a:xfrm>
            <a:off x="4214810"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982747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Reference</a:t>
            </a:r>
            <a:endParaRPr lang="zh-CN" altLang="en-US" sz="4000" b="1" dirty="0"/>
          </a:p>
        </p:txBody>
      </p:sp>
      <p:sp>
        <p:nvSpPr>
          <p:cNvPr id="3" name="内容占位符 2"/>
          <p:cNvSpPr>
            <a:spLocks noGrp="1"/>
          </p:cNvSpPr>
          <p:nvPr>
            <p:ph idx="1"/>
          </p:nvPr>
        </p:nvSpPr>
        <p:spPr/>
        <p:txBody>
          <a:bodyPr/>
          <a:lstStyle/>
          <a:p>
            <a:r>
              <a:rPr lang="en-US" altLang="zh-CN" dirty="0" smtClean="0"/>
              <a:t>Approximate Query Processing</a:t>
            </a:r>
          </a:p>
          <a:p>
            <a:pPr>
              <a:buNone/>
            </a:pPr>
            <a:r>
              <a:rPr lang="en-US" sz="1600" dirty="0" smtClean="0">
                <a:solidFill>
                  <a:srgbClr val="000099"/>
                </a:solidFill>
              </a:rPr>
              <a:t>SIGMOD 2017 K</a:t>
            </a:r>
            <a:r>
              <a:rPr lang="en-US" altLang="zh-CN" sz="1600" dirty="0" smtClean="0">
                <a:solidFill>
                  <a:srgbClr val="000099"/>
                </a:solidFill>
              </a:rPr>
              <a:t>eynote </a:t>
            </a:r>
          </a:p>
          <a:p>
            <a:r>
              <a:rPr lang="en-US" altLang="zh-CN" sz="1600" dirty="0" err="1" smtClean="0"/>
              <a:t>Surajit</a:t>
            </a:r>
            <a:r>
              <a:rPr lang="en-US" altLang="zh-CN" sz="1600" dirty="0" smtClean="0"/>
              <a:t> </a:t>
            </a:r>
            <a:r>
              <a:rPr lang="en-US" altLang="zh-CN" sz="1600" dirty="0" err="1" smtClean="0"/>
              <a:t>Chaudhuri</a:t>
            </a:r>
            <a:r>
              <a:rPr lang="en-US" altLang="zh-CN" sz="1600" dirty="0" smtClean="0"/>
              <a:t>, Bolin Ding, </a:t>
            </a:r>
            <a:r>
              <a:rPr lang="en-US" altLang="zh-CN" sz="1600" dirty="0" err="1" smtClean="0"/>
              <a:t>Srikanth</a:t>
            </a:r>
            <a:r>
              <a:rPr lang="en-US" altLang="zh-CN" sz="1600" dirty="0" smtClean="0"/>
              <a:t> </a:t>
            </a:r>
            <a:r>
              <a:rPr lang="en-US" altLang="zh-CN" sz="1600" dirty="0" err="1" smtClean="0"/>
              <a:t>Kandula</a:t>
            </a:r>
            <a:r>
              <a:rPr lang="en-US" altLang="zh-CN" sz="1600" dirty="0" smtClean="0"/>
              <a:t>, Approximate Query Processing: No Silver Bullet</a:t>
            </a:r>
          </a:p>
          <a:p>
            <a:r>
              <a:rPr lang="en-US" altLang="zh-CN" sz="1600" dirty="0" err="1" smtClean="0"/>
              <a:t>Barzan</a:t>
            </a:r>
            <a:r>
              <a:rPr lang="en-US" altLang="zh-CN" sz="1600" dirty="0" smtClean="0"/>
              <a:t> </a:t>
            </a:r>
            <a:r>
              <a:rPr lang="en-US" altLang="zh-CN" sz="1600" dirty="0" err="1" smtClean="0"/>
              <a:t>Mozafari</a:t>
            </a:r>
            <a:r>
              <a:rPr lang="en-US" altLang="zh-CN" sz="1600" dirty="0" smtClean="0"/>
              <a:t>, Approximate Query Engines: Commercial Challenges and Research Opportunities </a:t>
            </a:r>
          </a:p>
          <a:p>
            <a:r>
              <a:rPr lang="en-US" altLang="zh-CN" sz="1600" dirty="0" smtClean="0"/>
              <a:t>Tim </a:t>
            </a:r>
            <a:r>
              <a:rPr lang="en-US" altLang="zh-CN" sz="1600" dirty="0" err="1" smtClean="0"/>
              <a:t>Kraska</a:t>
            </a:r>
            <a:r>
              <a:rPr lang="en-US" altLang="zh-CN" sz="1600" dirty="0" smtClean="0"/>
              <a:t>, Approximate Query Processing for Interactive Data Science</a:t>
            </a:r>
          </a:p>
          <a:p>
            <a:pPr>
              <a:buNone/>
            </a:pPr>
            <a:r>
              <a:rPr lang="en-US" altLang="zh-CN" sz="1600" dirty="0" smtClean="0">
                <a:solidFill>
                  <a:srgbClr val="000099"/>
                </a:solidFill>
              </a:rPr>
              <a:t>VLDB 2014 Tutorial</a:t>
            </a:r>
          </a:p>
          <a:p>
            <a:r>
              <a:rPr lang="en-US" altLang="zh-CN" sz="1600" dirty="0" err="1" smtClean="0"/>
              <a:t>Minos</a:t>
            </a:r>
            <a:r>
              <a:rPr lang="en-US" altLang="zh-CN" sz="1600" dirty="0" smtClean="0"/>
              <a:t> N. </a:t>
            </a:r>
            <a:r>
              <a:rPr lang="en-US" altLang="zh-CN" sz="1600" dirty="0" err="1" smtClean="0"/>
              <a:t>Garofalakis</a:t>
            </a:r>
            <a:r>
              <a:rPr lang="en-US" altLang="zh-CN" sz="1600" dirty="0" smtClean="0"/>
              <a:t> and Phillip B. Gibbon Approximate Query Processing: Taming the Terabytes</a:t>
            </a:r>
          </a:p>
          <a:p>
            <a:pPr>
              <a:buNone/>
            </a:pPr>
            <a:r>
              <a:rPr lang="en-US" altLang="zh-CN" sz="1600" dirty="0" smtClean="0">
                <a:solidFill>
                  <a:srgbClr val="000099"/>
                </a:solidFill>
              </a:rPr>
              <a:t>Approximate Query Processing in Oracle Database 12c Release 2,</a:t>
            </a:r>
          </a:p>
          <a:p>
            <a:r>
              <a:rPr lang="en-US" sz="1600" dirty="0" smtClean="0"/>
              <a:t>https://oracle-base.com/articles/12c/approximate-query-processing-12cr2</a:t>
            </a:r>
          </a:p>
          <a:p>
            <a:r>
              <a:rPr lang="en-US" altLang="zh-CN" dirty="0" smtClean="0">
                <a:solidFill>
                  <a:srgbClr val="000000"/>
                </a:solidFill>
              </a:rPr>
              <a:t>Approximate Computing</a:t>
            </a:r>
          </a:p>
          <a:p>
            <a:r>
              <a:rPr lang="en-US" altLang="zh-CN" sz="1600" dirty="0" err="1" smtClean="0">
                <a:solidFill>
                  <a:srgbClr val="000000"/>
                </a:solidFill>
              </a:rPr>
              <a:t>Ankur</a:t>
            </a:r>
            <a:r>
              <a:rPr lang="en-US" altLang="zh-CN" sz="1600" dirty="0" smtClean="0">
                <a:solidFill>
                  <a:srgbClr val="000000"/>
                </a:solidFill>
              </a:rPr>
              <a:t> </a:t>
            </a:r>
            <a:r>
              <a:rPr lang="en-US" altLang="zh-CN" sz="1600" dirty="0" err="1" smtClean="0">
                <a:solidFill>
                  <a:srgbClr val="000000"/>
                </a:solidFill>
              </a:rPr>
              <a:t>Agrawal</a:t>
            </a:r>
            <a:r>
              <a:rPr lang="en-US" altLang="zh-CN" sz="1600" dirty="0" smtClean="0">
                <a:solidFill>
                  <a:srgbClr val="000000"/>
                </a:solidFill>
              </a:rPr>
              <a:t>, </a:t>
            </a:r>
            <a:r>
              <a:rPr lang="en-US" altLang="zh-CN" sz="1600" dirty="0" err="1" smtClean="0">
                <a:solidFill>
                  <a:srgbClr val="000000"/>
                </a:solidFill>
              </a:rPr>
              <a:t>Jungwook</a:t>
            </a:r>
            <a:r>
              <a:rPr lang="en-US" altLang="zh-CN" sz="1600" dirty="0" smtClean="0">
                <a:solidFill>
                  <a:srgbClr val="000000"/>
                </a:solidFill>
              </a:rPr>
              <a:t> </a:t>
            </a:r>
            <a:r>
              <a:rPr lang="en-US" altLang="zh-CN" sz="1600" dirty="0" err="1" smtClean="0">
                <a:solidFill>
                  <a:srgbClr val="000000"/>
                </a:solidFill>
              </a:rPr>
              <a:t>Choi</a:t>
            </a:r>
            <a:r>
              <a:rPr lang="en-US" altLang="zh-CN" sz="1600" dirty="0" smtClean="0">
                <a:solidFill>
                  <a:srgbClr val="000000"/>
                </a:solidFill>
              </a:rPr>
              <a:t>, </a:t>
            </a:r>
            <a:r>
              <a:rPr lang="en-US" altLang="zh-CN" sz="1600" dirty="0" err="1" smtClean="0">
                <a:solidFill>
                  <a:srgbClr val="000000"/>
                </a:solidFill>
              </a:rPr>
              <a:t>Kailash</a:t>
            </a:r>
            <a:r>
              <a:rPr lang="en-US" altLang="zh-CN" sz="1600" dirty="0" smtClean="0">
                <a:solidFill>
                  <a:srgbClr val="000000"/>
                </a:solidFill>
              </a:rPr>
              <a:t> </a:t>
            </a:r>
            <a:r>
              <a:rPr lang="en-US" altLang="zh-CN" sz="1600" dirty="0" err="1" smtClean="0">
                <a:solidFill>
                  <a:srgbClr val="000000"/>
                </a:solidFill>
              </a:rPr>
              <a:t>Gopalakrishnan</a:t>
            </a:r>
            <a:r>
              <a:rPr lang="en-US" altLang="zh-CN" sz="1600" dirty="0" smtClean="0">
                <a:solidFill>
                  <a:srgbClr val="000000"/>
                </a:solidFill>
              </a:rPr>
              <a:t>, </a:t>
            </a:r>
            <a:r>
              <a:rPr lang="en-US" altLang="zh-CN" sz="1600" dirty="0" err="1" smtClean="0">
                <a:solidFill>
                  <a:srgbClr val="000000"/>
                </a:solidFill>
              </a:rPr>
              <a:t>Suyog</a:t>
            </a:r>
            <a:r>
              <a:rPr lang="en-US" altLang="zh-CN" sz="1600" dirty="0" smtClean="0">
                <a:solidFill>
                  <a:srgbClr val="000000"/>
                </a:solidFill>
              </a:rPr>
              <a:t> Gupta, Ravi Nair, </a:t>
            </a:r>
            <a:r>
              <a:rPr lang="en-US" altLang="zh-CN" sz="1600" dirty="0" err="1" smtClean="0">
                <a:solidFill>
                  <a:srgbClr val="000000"/>
                </a:solidFill>
              </a:rPr>
              <a:t>Jinwook</a:t>
            </a:r>
            <a:r>
              <a:rPr lang="en-US" altLang="zh-CN" sz="1600" dirty="0" smtClean="0">
                <a:solidFill>
                  <a:srgbClr val="000000"/>
                </a:solidFill>
              </a:rPr>
              <a:t> Oh, Daniel A. </a:t>
            </a:r>
            <a:r>
              <a:rPr lang="en-US" altLang="zh-CN" sz="1600" dirty="0" err="1" smtClean="0">
                <a:solidFill>
                  <a:srgbClr val="000000"/>
                </a:solidFill>
              </a:rPr>
              <a:t>Prener</a:t>
            </a:r>
            <a:r>
              <a:rPr lang="en-US" altLang="zh-CN" sz="1600" dirty="0" smtClean="0">
                <a:solidFill>
                  <a:srgbClr val="000000"/>
                </a:solidFill>
              </a:rPr>
              <a:t>, Sunil </a:t>
            </a:r>
            <a:r>
              <a:rPr lang="en-US" altLang="zh-CN" sz="1600" dirty="0" err="1" smtClean="0">
                <a:solidFill>
                  <a:srgbClr val="000000"/>
                </a:solidFill>
              </a:rPr>
              <a:t>Shukla</a:t>
            </a:r>
            <a:r>
              <a:rPr lang="en-US" altLang="zh-CN" sz="1600" dirty="0" smtClean="0">
                <a:solidFill>
                  <a:srgbClr val="000000"/>
                </a:solidFill>
              </a:rPr>
              <a:t>, </a:t>
            </a:r>
            <a:r>
              <a:rPr lang="en-US" altLang="zh-CN" sz="1600" dirty="0" err="1" smtClean="0">
                <a:solidFill>
                  <a:srgbClr val="000000"/>
                </a:solidFill>
              </a:rPr>
              <a:t>Vijayalakshmi</a:t>
            </a:r>
            <a:r>
              <a:rPr lang="en-US" altLang="zh-CN" sz="1600" dirty="0" smtClean="0">
                <a:solidFill>
                  <a:srgbClr val="000000"/>
                </a:solidFill>
              </a:rPr>
              <a:t> </a:t>
            </a:r>
            <a:r>
              <a:rPr lang="en-US" altLang="zh-CN" sz="1600" dirty="0" err="1" smtClean="0">
                <a:solidFill>
                  <a:srgbClr val="000000"/>
                </a:solidFill>
              </a:rPr>
              <a:t>Srinivasan</a:t>
            </a:r>
            <a:r>
              <a:rPr lang="en-US" altLang="zh-CN" sz="1600" dirty="0" smtClean="0">
                <a:solidFill>
                  <a:srgbClr val="000000"/>
                </a:solidFill>
              </a:rPr>
              <a:t>, </a:t>
            </a:r>
            <a:r>
              <a:rPr lang="en-US" altLang="zh-CN" sz="1600" dirty="0" err="1" smtClean="0">
                <a:solidFill>
                  <a:srgbClr val="000000"/>
                </a:solidFill>
              </a:rPr>
              <a:t>Zehra</a:t>
            </a:r>
            <a:r>
              <a:rPr lang="en-US" altLang="zh-CN" sz="1600" dirty="0" smtClean="0">
                <a:solidFill>
                  <a:srgbClr val="000000"/>
                </a:solidFill>
              </a:rPr>
              <a:t> </a:t>
            </a:r>
            <a:r>
              <a:rPr lang="en-US" altLang="zh-CN" sz="1600" dirty="0" err="1" smtClean="0">
                <a:solidFill>
                  <a:srgbClr val="000000"/>
                </a:solidFill>
              </a:rPr>
              <a:t>Sura</a:t>
            </a:r>
            <a:r>
              <a:rPr lang="en-US" altLang="zh-CN" sz="1600" dirty="0" smtClean="0">
                <a:solidFill>
                  <a:srgbClr val="000000"/>
                </a:solidFill>
              </a:rPr>
              <a:t>: Approximate computing: Challenges and opportunities. ICRC 2016: 1-8</a:t>
            </a:r>
          </a:p>
          <a:p>
            <a:pPr>
              <a:buNone/>
            </a:pPr>
            <a:endParaRPr lang="en-US" altLang="zh-CN" sz="1600" dirty="0" smtClean="0">
              <a:solidFill>
                <a:srgbClr val="000099"/>
              </a:solidFill>
            </a:endParaRP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54</a:t>
            </a:fld>
            <a:endParaRPr lang="zh-CN"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Reference</a:t>
            </a:r>
            <a:endParaRPr lang="zh-CN" altLang="en-US" sz="4000" b="1" dirty="0"/>
          </a:p>
        </p:txBody>
      </p:sp>
      <p:sp>
        <p:nvSpPr>
          <p:cNvPr id="3" name="内容占位符 2"/>
          <p:cNvSpPr>
            <a:spLocks noGrp="1"/>
          </p:cNvSpPr>
          <p:nvPr>
            <p:ph idx="1"/>
          </p:nvPr>
        </p:nvSpPr>
        <p:spPr/>
        <p:txBody>
          <a:bodyPr/>
          <a:lstStyle/>
          <a:p>
            <a:r>
              <a:rPr lang="en-US" altLang="zh-CN" dirty="0" smtClean="0">
                <a:solidFill>
                  <a:srgbClr val="000000"/>
                </a:solidFill>
              </a:rPr>
              <a:t>Query Approximation Techniques</a:t>
            </a:r>
          </a:p>
          <a:p>
            <a:pPr lvl="0"/>
            <a:r>
              <a:rPr lang="en-US" altLang="zh-CN" sz="1600" dirty="0" err="1" smtClean="0">
                <a:solidFill>
                  <a:srgbClr val="000000"/>
                </a:solidFill>
              </a:rPr>
              <a:t>Shuai</a:t>
            </a:r>
            <a:r>
              <a:rPr lang="en-US" altLang="zh-CN" sz="1600" dirty="0" smtClean="0">
                <a:solidFill>
                  <a:srgbClr val="000000"/>
                </a:solidFill>
              </a:rPr>
              <a:t> Ma, Yang Cao, </a:t>
            </a:r>
            <a:r>
              <a:rPr lang="en-US" altLang="zh-CN" sz="1600" dirty="0" err="1" smtClean="0">
                <a:solidFill>
                  <a:srgbClr val="000000"/>
                </a:solidFill>
              </a:rPr>
              <a:t>Wenfei</a:t>
            </a:r>
            <a:r>
              <a:rPr lang="en-US" altLang="zh-CN" sz="1600" dirty="0" smtClean="0">
                <a:solidFill>
                  <a:srgbClr val="000000"/>
                </a:solidFill>
              </a:rPr>
              <a:t> Fan,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and </a:t>
            </a:r>
            <a:r>
              <a:rPr lang="en-US" altLang="zh-CN" sz="1600" dirty="0" err="1" smtClean="0">
                <a:solidFill>
                  <a:srgbClr val="000000"/>
                </a:solidFill>
              </a:rPr>
              <a:t>Tianyu</a:t>
            </a:r>
            <a:r>
              <a:rPr lang="en-US" altLang="zh-CN" sz="1600" dirty="0" smtClean="0">
                <a:solidFill>
                  <a:srgbClr val="000000"/>
                </a:solidFill>
              </a:rPr>
              <a:t> </a:t>
            </a:r>
            <a:r>
              <a:rPr lang="en-US" altLang="zh-CN" sz="1600" dirty="0" err="1" smtClean="0">
                <a:solidFill>
                  <a:srgbClr val="000000"/>
                </a:solidFill>
              </a:rPr>
              <a:t>Wo</a:t>
            </a:r>
            <a:r>
              <a:rPr lang="en-US" altLang="zh-CN" sz="1600" dirty="0" smtClean="0">
                <a:solidFill>
                  <a:srgbClr val="000000"/>
                </a:solidFill>
              </a:rPr>
              <a:t>. Strong Simulation: Capturing Topology in Graph Pattern Matching. TODS 2014.</a:t>
            </a:r>
          </a:p>
          <a:p>
            <a:pPr lvl="0"/>
            <a:r>
              <a:rPr lang="en-US" altLang="zh-CN" sz="1600" dirty="0" err="1" smtClean="0">
                <a:solidFill>
                  <a:srgbClr val="000000"/>
                </a:solidFill>
              </a:rPr>
              <a:t>Shuai</a:t>
            </a:r>
            <a:r>
              <a:rPr lang="en-US" altLang="zh-CN" sz="1600" dirty="0" smtClean="0">
                <a:solidFill>
                  <a:srgbClr val="000000"/>
                </a:solidFill>
              </a:rPr>
              <a:t> Ma, Yang Cao, </a:t>
            </a:r>
            <a:r>
              <a:rPr lang="en-US" altLang="zh-CN" sz="1600" dirty="0" err="1" smtClean="0">
                <a:solidFill>
                  <a:srgbClr val="000000"/>
                </a:solidFill>
              </a:rPr>
              <a:t>Wenfei</a:t>
            </a:r>
            <a:r>
              <a:rPr lang="en-US" altLang="zh-CN" sz="1600" dirty="0" smtClean="0">
                <a:solidFill>
                  <a:srgbClr val="000000"/>
                </a:solidFill>
              </a:rPr>
              <a:t> Fan,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and </a:t>
            </a:r>
            <a:r>
              <a:rPr lang="en-US" altLang="zh-CN" sz="1600" dirty="0" err="1" smtClean="0">
                <a:solidFill>
                  <a:srgbClr val="000000"/>
                </a:solidFill>
              </a:rPr>
              <a:t>Tianyu</a:t>
            </a:r>
            <a:r>
              <a:rPr lang="en-US" altLang="zh-CN" sz="1600" dirty="0" smtClean="0">
                <a:solidFill>
                  <a:srgbClr val="000000"/>
                </a:solidFill>
              </a:rPr>
              <a:t> </a:t>
            </a:r>
            <a:r>
              <a:rPr lang="en-US" altLang="zh-CN" sz="1600" dirty="0" err="1" smtClean="0">
                <a:solidFill>
                  <a:srgbClr val="000000"/>
                </a:solidFill>
              </a:rPr>
              <a:t>Wo</a:t>
            </a:r>
            <a:r>
              <a:rPr lang="en-US" altLang="zh-CN" sz="1600" dirty="0" smtClean="0">
                <a:solidFill>
                  <a:srgbClr val="000000"/>
                </a:solidFill>
              </a:rPr>
              <a:t>, Capturing Topology in Graph Pattern Matching. VLDB 2012.</a:t>
            </a:r>
          </a:p>
          <a:p>
            <a:r>
              <a:rPr lang="en-US" altLang="zh-CN" sz="1600" dirty="0" err="1" smtClean="0"/>
              <a:t>Haixing</a:t>
            </a:r>
            <a:r>
              <a:rPr lang="en-US" altLang="zh-CN" sz="1600" dirty="0" smtClean="0"/>
              <a:t> Huang, </a:t>
            </a:r>
            <a:r>
              <a:rPr lang="en-US" altLang="zh-CN" sz="1600" dirty="0" err="1" smtClean="0"/>
              <a:t>Jinghe</a:t>
            </a:r>
            <a:r>
              <a:rPr lang="en-US" altLang="zh-CN" sz="1600" dirty="0" smtClean="0"/>
              <a:t> Song, </a:t>
            </a:r>
            <a:r>
              <a:rPr lang="en-US" altLang="zh-CN" sz="1600" dirty="0" err="1" smtClean="0"/>
              <a:t>Xuelian</a:t>
            </a:r>
            <a:r>
              <a:rPr lang="en-US" altLang="zh-CN" sz="1600" dirty="0" smtClean="0"/>
              <a:t> Lin, </a:t>
            </a:r>
            <a:r>
              <a:rPr lang="en-US" altLang="zh-CN" sz="1600" dirty="0" err="1" smtClean="0"/>
              <a:t>Shuai</a:t>
            </a:r>
            <a:r>
              <a:rPr lang="en-US" altLang="zh-CN" sz="1600" dirty="0" smtClean="0"/>
              <a:t> Ma, </a:t>
            </a:r>
            <a:r>
              <a:rPr lang="en-US" altLang="zh-CN" sz="1600" dirty="0" err="1" smtClean="0"/>
              <a:t>Jinpeng</a:t>
            </a:r>
            <a:r>
              <a:rPr lang="en-US" altLang="zh-CN" sz="1600" dirty="0" smtClean="0"/>
              <a:t> </a:t>
            </a:r>
            <a:r>
              <a:rPr lang="en-US" altLang="zh-CN" sz="1600" dirty="0" err="1" smtClean="0"/>
              <a:t>Huai</a:t>
            </a:r>
            <a:r>
              <a:rPr lang="en-US" altLang="zh-CN" sz="1600" dirty="0" smtClean="0"/>
              <a:t>, </a:t>
            </a:r>
            <a:r>
              <a:rPr lang="en-US" altLang="zh-CN" sz="1600" dirty="0" err="1" smtClean="0"/>
              <a:t>TGraph</a:t>
            </a:r>
            <a:r>
              <a:rPr lang="en-US" altLang="zh-CN" sz="1600" dirty="0" smtClean="0"/>
              <a:t>: A Temporal Graph Data Management System (demo), CIKM 2016.</a:t>
            </a:r>
          </a:p>
          <a:p>
            <a:r>
              <a:rPr lang="en-US" altLang="zh-CN" sz="1600" dirty="0" err="1" smtClean="0"/>
              <a:t>Shuai</a:t>
            </a:r>
            <a:r>
              <a:rPr lang="en-US" altLang="zh-CN" sz="1600" dirty="0" smtClean="0"/>
              <a:t> Ma, </a:t>
            </a:r>
            <a:r>
              <a:rPr lang="en-US" altLang="zh-CN" sz="1600" dirty="0" err="1" smtClean="0"/>
              <a:t>Renjun</a:t>
            </a:r>
            <a:r>
              <a:rPr lang="en-US" altLang="zh-CN" sz="1600" dirty="0" smtClean="0"/>
              <a:t> </a:t>
            </a:r>
            <a:r>
              <a:rPr lang="en-US" altLang="zh-CN" sz="1600" dirty="0" err="1" smtClean="0"/>
              <a:t>Hu</a:t>
            </a:r>
            <a:r>
              <a:rPr lang="en-US" altLang="zh-CN" sz="1600" dirty="0" smtClean="0"/>
              <a:t>, </a:t>
            </a:r>
            <a:r>
              <a:rPr lang="en-US" altLang="zh-CN" sz="1600" dirty="0" err="1" smtClean="0"/>
              <a:t>Luoshu</a:t>
            </a:r>
            <a:r>
              <a:rPr lang="en-US" altLang="zh-CN" sz="1600" dirty="0" smtClean="0"/>
              <a:t> Wang, </a:t>
            </a:r>
            <a:r>
              <a:rPr lang="en-US" altLang="zh-CN" sz="1600" dirty="0" err="1" smtClean="0"/>
              <a:t>Xuelian</a:t>
            </a:r>
            <a:r>
              <a:rPr lang="en-US" altLang="zh-CN" sz="1600" dirty="0" smtClean="0"/>
              <a:t> Lin, </a:t>
            </a:r>
            <a:r>
              <a:rPr lang="en-US" altLang="zh-CN" sz="1600" dirty="0" err="1" smtClean="0"/>
              <a:t>Jinpeng</a:t>
            </a:r>
            <a:r>
              <a:rPr lang="en-US" altLang="zh-CN" sz="1600" dirty="0" smtClean="0"/>
              <a:t> </a:t>
            </a:r>
            <a:r>
              <a:rPr lang="en-US" altLang="zh-CN" sz="1600" dirty="0" err="1" smtClean="0"/>
              <a:t>Huai</a:t>
            </a:r>
            <a:r>
              <a:rPr lang="en-US" altLang="zh-CN" sz="1600" dirty="0" smtClean="0"/>
              <a:t>, Fast Computation of Temporal Dense </a:t>
            </a:r>
            <a:r>
              <a:rPr lang="en-US" altLang="zh-CN" sz="1600" dirty="0" err="1" smtClean="0"/>
              <a:t>Subgraphs</a:t>
            </a:r>
            <a:r>
              <a:rPr lang="en-US" altLang="zh-CN" sz="1600" dirty="0" smtClean="0"/>
              <a:t>, ICDE 2017</a:t>
            </a:r>
          </a:p>
          <a:p>
            <a:r>
              <a:rPr lang="en-US" altLang="zh-CN" sz="1600" dirty="0" err="1" smtClean="0"/>
              <a:t>Xuelian</a:t>
            </a:r>
            <a:r>
              <a:rPr lang="en-US" altLang="zh-CN" sz="1600" dirty="0" smtClean="0"/>
              <a:t> Lin, </a:t>
            </a:r>
            <a:r>
              <a:rPr lang="en-US" altLang="zh-CN" sz="1600" dirty="0" err="1" smtClean="0"/>
              <a:t>Shuai</a:t>
            </a:r>
            <a:r>
              <a:rPr lang="en-US" altLang="zh-CN" sz="1600" dirty="0" smtClean="0"/>
              <a:t> Ma, Han Zhang, </a:t>
            </a:r>
            <a:r>
              <a:rPr lang="en-US" altLang="zh-CN" sz="1600" dirty="0" err="1" smtClean="0"/>
              <a:t>Tianyu</a:t>
            </a:r>
            <a:r>
              <a:rPr lang="en-US" altLang="zh-CN" sz="1600" dirty="0" smtClean="0"/>
              <a:t> </a:t>
            </a:r>
            <a:r>
              <a:rPr lang="en-US" altLang="zh-CN" sz="1600" dirty="0" err="1" smtClean="0"/>
              <a:t>Wo</a:t>
            </a:r>
            <a:r>
              <a:rPr lang="en-US" altLang="zh-CN" sz="1600" dirty="0" smtClean="0"/>
              <a:t>, </a:t>
            </a:r>
            <a:r>
              <a:rPr lang="en-US" altLang="zh-CN" sz="1600" dirty="0" err="1" smtClean="0"/>
              <a:t>Jinpeng</a:t>
            </a:r>
            <a:r>
              <a:rPr lang="en-US" altLang="zh-CN" sz="1600" dirty="0" smtClean="0"/>
              <a:t> </a:t>
            </a:r>
            <a:r>
              <a:rPr lang="en-US" altLang="zh-CN" sz="1600" dirty="0" err="1" smtClean="0"/>
              <a:t>Huai</a:t>
            </a:r>
            <a:r>
              <a:rPr lang="en-US" altLang="zh-CN" sz="1600" dirty="0" smtClean="0"/>
              <a:t>: One-Pass Error Bounded Trajectory Simplification. VLDB, 2017.</a:t>
            </a:r>
          </a:p>
          <a:p>
            <a:pPr lvl="0"/>
            <a:r>
              <a:rPr lang="en-US" altLang="zh-CN" dirty="0" smtClean="0">
                <a:solidFill>
                  <a:srgbClr val="000000"/>
                </a:solidFill>
              </a:rPr>
              <a:t>Data Approximation Techniques</a:t>
            </a:r>
          </a:p>
          <a:p>
            <a:pPr lvl="0"/>
            <a:r>
              <a:rPr lang="en-US" altLang="zh-CN" sz="1600" dirty="0" err="1" smtClean="0">
                <a:solidFill>
                  <a:srgbClr val="000000"/>
                </a:solidFill>
              </a:rPr>
              <a:t>Shuai</a:t>
            </a:r>
            <a:r>
              <a:rPr lang="en-US" altLang="zh-CN" sz="1600" dirty="0" smtClean="0">
                <a:solidFill>
                  <a:srgbClr val="000000"/>
                </a:solidFill>
              </a:rPr>
              <a:t> Ma, </a:t>
            </a:r>
            <a:r>
              <a:rPr lang="en-US" altLang="zh-CN" sz="1600" dirty="0" err="1" smtClean="0">
                <a:solidFill>
                  <a:srgbClr val="000000"/>
                </a:solidFill>
              </a:rPr>
              <a:t>Kaiyu</a:t>
            </a:r>
            <a:r>
              <a:rPr lang="en-US" altLang="zh-CN" sz="1600" dirty="0" smtClean="0">
                <a:solidFill>
                  <a:srgbClr val="000000"/>
                </a:solidFill>
              </a:rPr>
              <a:t> </a:t>
            </a:r>
            <a:r>
              <a:rPr lang="en-US" altLang="zh-CN" sz="1600" dirty="0" err="1" smtClean="0">
                <a:solidFill>
                  <a:srgbClr val="000000"/>
                </a:solidFill>
              </a:rPr>
              <a:t>Feng</a:t>
            </a:r>
            <a:r>
              <a:rPr lang="en-US" altLang="zh-CN" sz="1600" dirty="0" smtClean="0">
                <a:solidFill>
                  <a:srgbClr val="000000"/>
                </a:solidFill>
              </a:rPr>
              <a:t>, </a:t>
            </a:r>
            <a:r>
              <a:rPr lang="en-US" altLang="zh-CN" sz="1600" dirty="0" err="1" smtClean="0">
                <a:solidFill>
                  <a:srgbClr val="000000"/>
                </a:solidFill>
              </a:rPr>
              <a:t>Jianxin</a:t>
            </a:r>
            <a:r>
              <a:rPr lang="en-US" altLang="zh-CN" sz="1600" dirty="0" smtClean="0">
                <a:solidFill>
                  <a:srgbClr val="000000"/>
                </a:solidFill>
              </a:rPr>
              <a:t> Li, </a:t>
            </a:r>
            <a:r>
              <a:rPr lang="en-US" altLang="zh-CN" sz="1600" dirty="0" err="1" smtClean="0">
                <a:solidFill>
                  <a:srgbClr val="000000"/>
                </a:solidFill>
              </a:rPr>
              <a:t>Haixun</a:t>
            </a:r>
            <a:r>
              <a:rPr lang="en-US" altLang="zh-CN" sz="1600" dirty="0" smtClean="0">
                <a:solidFill>
                  <a:srgbClr val="000000"/>
                </a:solidFill>
              </a:rPr>
              <a:t> Wang, </a:t>
            </a:r>
            <a:r>
              <a:rPr lang="en-US" altLang="zh-CN" sz="1600" dirty="0" err="1" smtClean="0">
                <a:solidFill>
                  <a:srgbClr val="000000"/>
                </a:solidFill>
              </a:rPr>
              <a:t>Gao</a:t>
            </a:r>
            <a:r>
              <a:rPr lang="en-US" altLang="zh-CN" sz="1600" dirty="0" smtClean="0">
                <a:solidFill>
                  <a:srgbClr val="000000"/>
                </a:solidFill>
              </a:rPr>
              <a:t> Cong, and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Proxies for Shortest Path and Distance Queries. TKDE 2016.</a:t>
            </a:r>
          </a:p>
          <a:p>
            <a:pPr lvl="0"/>
            <a:r>
              <a:rPr lang="en-US" altLang="zh-CN" sz="1600" dirty="0" err="1" smtClean="0">
                <a:solidFill>
                  <a:srgbClr val="000000"/>
                </a:solidFill>
              </a:rPr>
              <a:t>Shuai</a:t>
            </a:r>
            <a:r>
              <a:rPr lang="en-US" altLang="zh-CN" sz="1600" dirty="0" smtClean="0">
                <a:solidFill>
                  <a:srgbClr val="000000"/>
                </a:solidFill>
              </a:rPr>
              <a:t> Ma, </a:t>
            </a:r>
            <a:r>
              <a:rPr lang="en-US" altLang="zh-CN" sz="1600" dirty="0" err="1" smtClean="0">
                <a:solidFill>
                  <a:srgbClr val="000000"/>
                </a:solidFill>
              </a:rPr>
              <a:t>Kaiyu</a:t>
            </a:r>
            <a:r>
              <a:rPr lang="en-US" altLang="zh-CN" sz="1600" dirty="0" smtClean="0">
                <a:solidFill>
                  <a:srgbClr val="000000"/>
                </a:solidFill>
              </a:rPr>
              <a:t> </a:t>
            </a:r>
            <a:r>
              <a:rPr lang="en-US" altLang="zh-CN" sz="1600" dirty="0" err="1" smtClean="0">
                <a:solidFill>
                  <a:srgbClr val="000000"/>
                </a:solidFill>
              </a:rPr>
              <a:t>Feng</a:t>
            </a:r>
            <a:r>
              <a:rPr lang="en-US" altLang="zh-CN" sz="1600" dirty="0" smtClean="0">
                <a:solidFill>
                  <a:srgbClr val="000000"/>
                </a:solidFill>
              </a:rPr>
              <a:t>, </a:t>
            </a:r>
            <a:r>
              <a:rPr lang="en-US" altLang="zh-CN" sz="1600" dirty="0" err="1" smtClean="0">
                <a:solidFill>
                  <a:srgbClr val="000000"/>
                </a:solidFill>
              </a:rPr>
              <a:t>Jianxin</a:t>
            </a:r>
            <a:r>
              <a:rPr lang="en-US" altLang="zh-CN" sz="1600" dirty="0" smtClean="0">
                <a:solidFill>
                  <a:srgbClr val="000000"/>
                </a:solidFill>
              </a:rPr>
              <a:t> Li, </a:t>
            </a:r>
            <a:r>
              <a:rPr lang="en-US" altLang="zh-CN" sz="1600" dirty="0" err="1" smtClean="0">
                <a:solidFill>
                  <a:srgbClr val="000000"/>
                </a:solidFill>
              </a:rPr>
              <a:t>Haixun</a:t>
            </a:r>
            <a:r>
              <a:rPr lang="en-US" altLang="zh-CN" sz="1600" dirty="0" smtClean="0">
                <a:solidFill>
                  <a:srgbClr val="000000"/>
                </a:solidFill>
              </a:rPr>
              <a:t> Wang, </a:t>
            </a:r>
            <a:r>
              <a:rPr lang="en-US" altLang="zh-CN" sz="1600" dirty="0" err="1" smtClean="0">
                <a:solidFill>
                  <a:srgbClr val="000000"/>
                </a:solidFill>
              </a:rPr>
              <a:t>Gao</a:t>
            </a:r>
            <a:r>
              <a:rPr lang="en-US" altLang="zh-CN" sz="1600" dirty="0" smtClean="0">
                <a:solidFill>
                  <a:srgbClr val="000000"/>
                </a:solidFill>
              </a:rPr>
              <a:t> Cong, and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Proxies for Shortest Path and Distance Queries. ICDE 2017 (TKDE Extended Abstract).</a:t>
            </a:r>
          </a:p>
          <a:p>
            <a:pPr lvl="0"/>
            <a:r>
              <a:rPr lang="en-US" altLang="zh-CN" sz="1600" dirty="0" err="1" smtClean="0">
                <a:solidFill>
                  <a:srgbClr val="000000"/>
                </a:solidFill>
              </a:rPr>
              <a:t>Renjun</a:t>
            </a:r>
            <a:r>
              <a:rPr lang="en-US" altLang="zh-CN" sz="1600" dirty="0" smtClean="0">
                <a:solidFill>
                  <a:srgbClr val="000000"/>
                </a:solidFill>
              </a:rPr>
              <a:t> </a:t>
            </a:r>
            <a:r>
              <a:rPr lang="en-US" altLang="zh-CN" sz="1600" dirty="0" err="1" smtClean="0">
                <a:solidFill>
                  <a:srgbClr val="000000"/>
                </a:solidFill>
              </a:rPr>
              <a:t>Hu</a:t>
            </a:r>
            <a:r>
              <a:rPr lang="en-US" altLang="zh-CN" sz="1600" dirty="0" smtClean="0">
                <a:solidFill>
                  <a:srgbClr val="000000"/>
                </a:solidFill>
              </a:rPr>
              <a:t>, </a:t>
            </a:r>
            <a:r>
              <a:rPr lang="en-US" altLang="zh-CN" sz="1600" dirty="0" err="1" smtClean="0">
                <a:solidFill>
                  <a:srgbClr val="000000"/>
                </a:solidFill>
              </a:rPr>
              <a:t>Charu</a:t>
            </a:r>
            <a:r>
              <a:rPr lang="en-US" altLang="zh-CN" sz="1600" dirty="0" smtClean="0">
                <a:solidFill>
                  <a:srgbClr val="000000"/>
                </a:solidFill>
              </a:rPr>
              <a:t> C. </a:t>
            </a:r>
            <a:r>
              <a:rPr lang="en-US" altLang="zh-CN" sz="1600" dirty="0" err="1" smtClean="0">
                <a:solidFill>
                  <a:srgbClr val="000000"/>
                </a:solidFill>
              </a:rPr>
              <a:t>Aggarwal</a:t>
            </a:r>
            <a:r>
              <a:rPr lang="en-US" altLang="zh-CN" sz="1600" dirty="0" smtClean="0">
                <a:solidFill>
                  <a:srgbClr val="000000"/>
                </a:solidFill>
              </a:rPr>
              <a:t>, </a:t>
            </a:r>
            <a:r>
              <a:rPr lang="en-US" altLang="zh-CN" sz="1600" dirty="0" err="1" smtClean="0">
                <a:solidFill>
                  <a:srgbClr val="000000"/>
                </a:solidFill>
              </a:rPr>
              <a:t>Shuai</a:t>
            </a:r>
            <a:r>
              <a:rPr lang="en-US" altLang="zh-CN" sz="1600" dirty="0" smtClean="0">
                <a:solidFill>
                  <a:srgbClr val="000000"/>
                </a:solidFill>
              </a:rPr>
              <a:t> Ma,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An Embedding Approach to Anomaly Detection. ICDE 2016.</a:t>
            </a:r>
          </a:p>
          <a:p>
            <a:pPr>
              <a:buNone/>
            </a:pPr>
            <a:endParaRPr lang="zh-CN" altLang="en-US" sz="1600" dirty="0" smtClean="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55</a:t>
            </a:fld>
            <a:endParaRPr lang="zh-CN" alt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Reference</a:t>
            </a:r>
            <a:endParaRPr lang="zh-CN" altLang="en-US" sz="4000" b="1" dirty="0"/>
          </a:p>
        </p:txBody>
      </p:sp>
      <p:sp>
        <p:nvSpPr>
          <p:cNvPr id="3" name="内容占位符 2"/>
          <p:cNvSpPr>
            <a:spLocks noGrp="1"/>
          </p:cNvSpPr>
          <p:nvPr>
            <p:ph idx="1"/>
          </p:nvPr>
        </p:nvSpPr>
        <p:spPr/>
        <p:txBody>
          <a:bodyPr/>
          <a:lstStyle/>
          <a:p>
            <a:pPr lvl="0"/>
            <a:r>
              <a:rPr lang="en-US" altLang="zh-CN" sz="1600" dirty="0" smtClean="0">
                <a:solidFill>
                  <a:srgbClr val="000000"/>
                </a:solidFill>
              </a:rPr>
              <a:t>Liang </a:t>
            </a:r>
            <a:r>
              <a:rPr lang="en-US" altLang="zh-CN" sz="1600" dirty="0" err="1" smtClean="0">
                <a:solidFill>
                  <a:srgbClr val="000000"/>
                </a:solidFill>
              </a:rPr>
              <a:t>Duan</a:t>
            </a:r>
            <a:r>
              <a:rPr lang="en-US" altLang="zh-CN" sz="1600" dirty="0" smtClean="0">
                <a:solidFill>
                  <a:srgbClr val="000000"/>
                </a:solidFill>
              </a:rPr>
              <a:t>, </a:t>
            </a:r>
            <a:r>
              <a:rPr lang="en-US" altLang="zh-CN" sz="1600" dirty="0" err="1" smtClean="0">
                <a:solidFill>
                  <a:srgbClr val="000000"/>
                </a:solidFill>
              </a:rPr>
              <a:t>Charu</a:t>
            </a:r>
            <a:r>
              <a:rPr lang="en-US" altLang="zh-CN" sz="1600" dirty="0" smtClean="0">
                <a:solidFill>
                  <a:srgbClr val="000000"/>
                </a:solidFill>
              </a:rPr>
              <a:t> </a:t>
            </a:r>
            <a:r>
              <a:rPr lang="en-US" altLang="zh-CN" sz="1600" dirty="0" err="1" smtClean="0">
                <a:solidFill>
                  <a:srgbClr val="000000"/>
                </a:solidFill>
              </a:rPr>
              <a:t>Aggarwal</a:t>
            </a:r>
            <a:r>
              <a:rPr lang="en-US" altLang="zh-CN" sz="1600" dirty="0" smtClean="0">
                <a:solidFill>
                  <a:srgbClr val="000000"/>
                </a:solidFill>
              </a:rPr>
              <a:t>, </a:t>
            </a:r>
            <a:r>
              <a:rPr lang="en-US" altLang="zh-CN" sz="1600" dirty="0" err="1" smtClean="0">
                <a:solidFill>
                  <a:srgbClr val="000000"/>
                </a:solidFill>
              </a:rPr>
              <a:t>Shuai</a:t>
            </a:r>
            <a:r>
              <a:rPr lang="en-US" altLang="zh-CN" sz="1600" dirty="0" smtClean="0">
                <a:solidFill>
                  <a:srgbClr val="000000"/>
                </a:solidFill>
              </a:rPr>
              <a:t> Ma, </a:t>
            </a:r>
            <a:r>
              <a:rPr lang="en-US" altLang="zh-CN" sz="1600" dirty="0" err="1" smtClean="0">
                <a:solidFill>
                  <a:srgbClr val="000000"/>
                </a:solidFill>
              </a:rPr>
              <a:t>Renjun</a:t>
            </a:r>
            <a:r>
              <a:rPr lang="en-US" altLang="zh-CN" sz="1600" dirty="0" smtClean="0">
                <a:solidFill>
                  <a:srgbClr val="000000"/>
                </a:solidFill>
              </a:rPr>
              <a:t> </a:t>
            </a:r>
            <a:r>
              <a:rPr lang="en-US" altLang="zh-CN" sz="1600" dirty="0" err="1" smtClean="0">
                <a:solidFill>
                  <a:srgbClr val="000000"/>
                </a:solidFill>
              </a:rPr>
              <a:t>Hu</a:t>
            </a:r>
            <a:r>
              <a:rPr lang="en-US" altLang="zh-CN" sz="1600" dirty="0" smtClean="0">
                <a:solidFill>
                  <a:srgbClr val="000000"/>
                </a:solidFill>
              </a:rPr>
              <a:t>, and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Scaling up Link Prediction with Ensembles, WSDM 2016 - Big Data Algorithms Session.</a:t>
            </a:r>
          </a:p>
          <a:p>
            <a:pPr lvl="0"/>
            <a:r>
              <a:rPr lang="en-US" altLang="zh-CN" sz="1600" dirty="0" smtClean="0">
                <a:solidFill>
                  <a:srgbClr val="000000"/>
                </a:solidFill>
              </a:rPr>
              <a:t>Liang </a:t>
            </a:r>
            <a:r>
              <a:rPr lang="en-US" altLang="zh-CN" sz="1600" dirty="0" err="1" smtClean="0">
                <a:solidFill>
                  <a:srgbClr val="000000"/>
                </a:solidFill>
              </a:rPr>
              <a:t>Duan</a:t>
            </a:r>
            <a:r>
              <a:rPr lang="en-US" altLang="zh-CN" sz="1600" dirty="0" smtClean="0">
                <a:solidFill>
                  <a:srgbClr val="000000"/>
                </a:solidFill>
              </a:rPr>
              <a:t>, </a:t>
            </a:r>
            <a:r>
              <a:rPr lang="en-US" altLang="zh-CN" sz="1600" dirty="0" err="1" smtClean="0">
                <a:solidFill>
                  <a:srgbClr val="000000"/>
                </a:solidFill>
              </a:rPr>
              <a:t>Shuai</a:t>
            </a:r>
            <a:r>
              <a:rPr lang="en-US" altLang="zh-CN" sz="1600" dirty="0" smtClean="0">
                <a:solidFill>
                  <a:srgbClr val="000000"/>
                </a:solidFill>
              </a:rPr>
              <a:t> Ma*, </a:t>
            </a:r>
            <a:r>
              <a:rPr lang="en-US" altLang="zh-CN" sz="1600" dirty="0" err="1" smtClean="0">
                <a:solidFill>
                  <a:srgbClr val="000000"/>
                </a:solidFill>
              </a:rPr>
              <a:t>Charu</a:t>
            </a:r>
            <a:r>
              <a:rPr lang="en-US" altLang="zh-CN" sz="1600" dirty="0" smtClean="0">
                <a:solidFill>
                  <a:srgbClr val="000000"/>
                </a:solidFill>
              </a:rPr>
              <a:t> </a:t>
            </a:r>
            <a:r>
              <a:rPr lang="en-US" altLang="zh-CN" sz="1600" dirty="0" err="1" smtClean="0">
                <a:solidFill>
                  <a:srgbClr val="000000"/>
                </a:solidFill>
              </a:rPr>
              <a:t>Aggarwal</a:t>
            </a:r>
            <a:r>
              <a:rPr lang="en-US" altLang="zh-CN" sz="1600" dirty="0" smtClean="0">
                <a:solidFill>
                  <a:srgbClr val="000000"/>
                </a:solidFill>
              </a:rPr>
              <a:t>, </a:t>
            </a:r>
            <a:r>
              <a:rPr lang="en-US" altLang="zh-CN" sz="1600" dirty="0" err="1" smtClean="0">
                <a:solidFill>
                  <a:srgbClr val="000000"/>
                </a:solidFill>
              </a:rPr>
              <a:t>Tiejun</a:t>
            </a:r>
            <a:r>
              <a:rPr lang="en-US" altLang="zh-CN" sz="1600" dirty="0" smtClean="0">
                <a:solidFill>
                  <a:srgbClr val="000000"/>
                </a:solidFill>
              </a:rPr>
              <a:t> Ma, and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An Ensemble Approach to Link Prediction. TKDE, 29(11): 2402-2416, 2017.</a:t>
            </a:r>
            <a:endParaRPr lang="zh-CN" altLang="en-US" sz="1600" dirty="0" smtClean="0">
              <a:solidFill>
                <a:srgbClr val="000000"/>
              </a:solidFill>
            </a:endParaRPr>
          </a:p>
          <a:p>
            <a:endParaRPr lang="zh-CN" altLang="en-US" sz="1600" dirty="0" smtClean="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56</a:t>
            </a:fld>
            <a:endParaRPr lang="zh-CN"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homepage\talks\973年终会-2014\IBM-logo.jpg"/>
          <p:cNvPicPr>
            <a:picLocks noChangeAspect="1" noChangeArrowheads="1"/>
          </p:cNvPicPr>
          <p:nvPr/>
        </p:nvPicPr>
        <p:blipFill>
          <a:blip r:embed="rId2" cstate="print"/>
          <a:srcRect/>
          <a:stretch>
            <a:fillRect/>
          </a:stretch>
        </p:blipFill>
        <p:spPr bwMode="auto">
          <a:xfrm>
            <a:off x="4214810" y="4214818"/>
            <a:ext cx="1885280" cy="942640"/>
          </a:xfrm>
          <a:prstGeom prst="rect">
            <a:avLst/>
          </a:prstGeom>
          <a:noFill/>
        </p:spPr>
      </p:pic>
      <p:sp>
        <p:nvSpPr>
          <p:cNvPr id="2" name="标题 1"/>
          <p:cNvSpPr>
            <a:spLocks noGrp="1"/>
          </p:cNvSpPr>
          <p:nvPr>
            <p:ph type="title"/>
          </p:nvPr>
        </p:nvSpPr>
        <p:spPr/>
        <p:txBody>
          <a:bodyPr/>
          <a:lstStyle/>
          <a:p>
            <a:r>
              <a:rPr kumimoji="1" lang="en-US" altLang="zh-CN" sz="3600" b="1" dirty="0" smtClean="0">
                <a:solidFill>
                  <a:srgbClr val="C00000"/>
                </a:solidFill>
              </a:rPr>
              <a:t>Acknowledgements</a:t>
            </a:r>
            <a:endParaRPr kumimoji="1" lang="en-US" altLang="zh-CN" sz="3600" dirty="0" smtClean="0">
              <a:solidFill>
                <a:srgbClr val="C00000"/>
              </a:solidFill>
            </a:endParaRPr>
          </a:p>
        </p:txBody>
      </p:sp>
      <p:sp>
        <p:nvSpPr>
          <p:cNvPr id="6" name="内容占位符 2"/>
          <p:cNvSpPr txBox="1">
            <a:spLocks/>
          </p:cNvSpPr>
          <p:nvPr/>
        </p:nvSpPr>
        <p:spPr bwMode="auto">
          <a:xfrm>
            <a:off x="179512" y="908720"/>
            <a:ext cx="8964488" cy="58772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en-US" altLang="zh-CN" sz="2400" b="1" dirty="0" smtClean="0">
                <a:solidFill>
                  <a:srgbClr val="C00000"/>
                </a:solidFill>
              </a:rPr>
              <a:t>Collaborators: </a:t>
            </a:r>
          </a:p>
          <a:p>
            <a:pPr>
              <a:spcBef>
                <a:spcPts val="600"/>
              </a:spcBef>
            </a:pPr>
            <a:r>
              <a:rPr kumimoji="1" lang="en-US" altLang="zh-CN" sz="2000" dirty="0" err="1" smtClean="0"/>
              <a:t>Charu</a:t>
            </a:r>
            <a:r>
              <a:rPr kumimoji="1" lang="en-US" altLang="zh-CN" sz="2000" dirty="0" smtClean="0"/>
              <a:t> </a:t>
            </a:r>
            <a:r>
              <a:rPr kumimoji="1" lang="en-US" altLang="zh-CN" sz="2000" dirty="0" err="1" smtClean="0"/>
              <a:t>Aggarwal</a:t>
            </a:r>
            <a:r>
              <a:rPr kumimoji="1" lang="en-US" altLang="zh-CN" sz="2000" dirty="0" smtClean="0"/>
              <a:t>, </a:t>
            </a:r>
            <a:r>
              <a:rPr kumimoji="1" lang="en-US" altLang="zh-CN" sz="2000" dirty="0" err="1" smtClean="0"/>
              <a:t>Sourav</a:t>
            </a:r>
            <a:r>
              <a:rPr kumimoji="1" lang="en-US" altLang="zh-CN" sz="2000" dirty="0" smtClean="0"/>
              <a:t> S </a:t>
            </a:r>
            <a:r>
              <a:rPr kumimoji="1" lang="en-US" altLang="zh-CN" sz="2000" dirty="0" err="1" smtClean="0"/>
              <a:t>Bhowmick</a:t>
            </a:r>
            <a:r>
              <a:rPr kumimoji="1" lang="en-US" altLang="zh-CN" sz="2000" dirty="0" smtClean="0"/>
              <a:t>, Yang Cao, </a:t>
            </a:r>
            <a:r>
              <a:rPr kumimoji="1" lang="en-US" altLang="zh-CN" sz="2000" dirty="0" err="1" smtClean="0"/>
              <a:t>Gao</a:t>
            </a:r>
            <a:r>
              <a:rPr kumimoji="1" lang="en-US" altLang="zh-CN" sz="2000" dirty="0" smtClean="0"/>
              <a:t> Cong, Liang </a:t>
            </a:r>
            <a:r>
              <a:rPr kumimoji="1" lang="en-US" altLang="zh-CN" sz="2000" dirty="0" err="1" smtClean="0"/>
              <a:t>Duan</a:t>
            </a:r>
            <a:r>
              <a:rPr kumimoji="1" lang="en-US" altLang="zh-CN" sz="2000" dirty="0" smtClean="0"/>
              <a:t>, </a:t>
            </a:r>
            <a:r>
              <a:rPr kumimoji="1" lang="en-US" altLang="zh-CN" sz="2000" dirty="0" err="1" smtClean="0"/>
              <a:t>Wenfei</a:t>
            </a:r>
            <a:r>
              <a:rPr kumimoji="1" lang="en-US" altLang="zh-CN" sz="2000" dirty="0" smtClean="0"/>
              <a:t> Fan, </a:t>
            </a:r>
            <a:r>
              <a:rPr kumimoji="1" lang="en-US" altLang="zh-CN" sz="2000" dirty="0" err="1" smtClean="0"/>
              <a:t>Kaiyu</a:t>
            </a:r>
            <a:r>
              <a:rPr kumimoji="1" lang="en-US" altLang="zh-CN" sz="2000" dirty="0" smtClean="0"/>
              <a:t> </a:t>
            </a:r>
            <a:r>
              <a:rPr kumimoji="1" lang="en-US" altLang="zh-CN" sz="2000" dirty="0" err="1" smtClean="0"/>
              <a:t>Feng</a:t>
            </a:r>
            <a:r>
              <a:rPr kumimoji="1" lang="en-US" altLang="zh-CN" sz="2000" dirty="0" smtClean="0"/>
              <a:t>, </a:t>
            </a:r>
            <a:r>
              <a:rPr kumimoji="1" lang="en-US" altLang="zh-CN" sz="2000" dirty="0" err="1" smtClean="0"/>
              <a:t>Haixing</a:t>
            </a:r>
            <a:r>
              <a:rPr kumimoji="1" lang="en-US" altLang="zh-CN" sz="2000" dirty="0" smtClean="0"/>
              <a:t> Huang, </a:t>
            </a:r>
            <a:r>
              <a:rPr kumimoji="1" lang="en-US" altLang="zh-CN" sz="2000" dirty="0" err="1" smtClean="0"/>
              <a:t>Renjun</a:t>
            </a:r>
            <a:r>
              <a:rPr kumimoji="1" lang="en-US" altLang="zh-CN" sz="2000" dirty="0" smtClean="0"/>
              <a:t> </a:t>
            </a:r>
            <a:r>
              <a:rPr kumimoji="1" lang="en-US" altLang="zh-CN" sz="2000" dirty="0" err="1" smtClean="0"/>
              <a:t>Hu</a:t>
            </a:r>
            <a:r>
              <a:rPr kumimoji="1" lang="en-US" altLang="zh-CN" sz="2000" dirty="0" smtClean="0"/>
              <a:t>, </a:t>
            </a:r>
            <a:r>
              <a:rPr kumimoji="1" lang="en-US" altLang="zh-CN" sz="2000" dirty="0" err="1" smtClean="0"/>
              <a:t>Jinpeng</a:t>
            </a:r>
            <a:r>
              <a:rPr kumimoji="1" lang="en-US" altLang="zh-CN" sz="2000" dirty="0" smtClean="0"/>
              <a:t> </a:t>
            </a:r>
            <a:r>
              <a:rPr kumimoji="1" lang="en-US" altLang="zh-CN" sz="2000" dirty="0" err="1" smtClean="0"/>
              <a:t>Huai</a:t>
            </a:r>
            <a:r>
              <a:rPr lang="en-US" altLang="zh-CN" sz="2000" dirty="0" smtClean="0"/>
              <a:t>, </a:t>
            </a:r>
            <a:r>
              <a:rPr lang="en-US" altLang="zh-CN" sz="2000" dirty="0" err="1" smtClean="0"/>
              <a:t>Jia</a:t>
            </a:r>
            <a:r>
              <a:rPr lang="en-US" altLang="zh-CN" sz="2000" dirty="0" smtClean="0"/>
              <a:t> Li,  </a:t>
            </a:r>
            <a:r>
              <a:rPr lang="en-US" altLang="zh-CN" sz="2000" dirty="0" err="1" smtClean="0"/>
              <a:t>Jianxin</a:t>
            </a:r>
            <a:r>
              <a:rPr lang="en-US" altLang="zh-CN" sz="2000" dirty="0" smtClean="0"/>
              <a:t> Li, </a:t>
            </a:r>
            <a:r>
              <a:rPr lang="en-US" altLang="zh-CN" sz="2000" dirty="0" err="1" smtClean="0"/>
              <a:t>Xuelian</a:t>
            </a:r>
            <a:r>
              <a:rPr lang="en-US" altLang="zh-CN" sz="2000" dirty="0" smtClean="0"/>
              <a:t> Lin, </a:t>
            </a:r>
            <a:r>
              <a:rPr lang="en-US" altLang="zh-CN" sz="2000" dirty="0" err="1" smtClean="0"/>
              <a:t>Xudong</a:t>
            </a:r>
            <a:r>
              <a:rPr lang="en-US" altLang="zh-CN" sz="2000" dirty="0" smtClean="0"/>
              <a:t> Liu, </a:t>
            </a:r>
            <a:r>
              <a:rPr lang="en-US" altLang="zh-CN" sz="2000" dirty="0" err="1" smtClean="0"/>
              <a:t>Jinghe</a:t>
            </a:r>
            <a:r>
              <a:rPr lang="en-US" altLang="zh-CN" sz="2000" dirty="0" smtClean="0"/>
              <a:t> Song, </a:t>
            </a:r>
            <a:r>
              <a:rPr kumimoji="1" lang="en-US" altLang="zh-CN" sz="2000" dirty="0" err="1" smtClean="0"/>
              <a:t>Haixun</a:t>
            </a:r>
            <a:r>
              <a:rPr kumimoji="1" lang="en-US" altLang="zh-CN" sz="2000" dirty="0" smtClean="0"/>
              <a:t> Wang, </a:t>
            </a:r>
            <a:r>
              <a:rPr kumimoji="1" lang="en-US" altLang="zh-CN" sz="2000" dirty="0" err="1" smtClean="0"/>
              <a:t>Luoshu</a:t>
            </a:r>
            <a:r>
              <a:rPr kumimoji="1" lang="en-US" altLang="zh-CN" sz="2000" dirty="0" smtClean="0"/>
              <a:t> Wang, </a:t>
            </a:r>
            <a:r>
              <a:rPr kumimoji="1" lang="en-US" altLang="zh-CN" sz="2000" dirty="0" err="1" smtClean="0"/>
              <a:t>Tianyu</a:t>
            </a:r>
            <a:r>
              <a:rPr kumimoji="1" lang="en-US" altLang="zh-CN" sz="2000" dirty="0" smtClean="0"/>
              <a:t> </a:t>
            </a:r>
            <a:r>
              <a:rPr kumimoji="1" lang="en-US" altLang="zh-CN" sz="2000" dirty="0" err="1" smtClean="0"/>
              <a:t>Wo</a:t>
            </a:r>
            <a:r>
              <a:rPr kumimoji="1" lang="en-US" altLang="zh-CN" sz="2000" dirty="0" smtClean="0"/>
              <a:t>…</a:t>
            </a:r>
          </a:p>
          <a:p>
            <a:pPr>
              <a:spcBef>
                <a:spcPts val="1200"/>
              </a:spcBef>
            </a:pPr>
            <a:r>
              <a:rPr kumimoji="1" lang="en-US" altLang="zh-CN" sz="2400" b="1" dirty="0" smtClean="0">
                <a:solidFill>
                  <a:srgbClr val="C00000"/>
                </a:solidFill>
              </a:rPr>
              <a:t>They are from:  </a:t>
            </a:r>
          </a:p>
          <a:p>
            <a:pPr>
              <a:spcBef>
                <a:spcPts val="600"/>
              </a:spcBef>
            </a:pPr>
            <a:endParaRPr kumimoji="1" lang="en-US" altLang="zh-CN" dirty="0" smtClean="0"/>
          </a:p>
          <a:p>
            <a:pPr>
              <a:spcBef>
                <a:spcPts val="600"/>
              </a:spcBef>
            </a:pPr>
            <a:endParaRPr lang="en-US" altLang="zh-CN" sz="2000" dirty="0" smtClean="0"/>
          </a:p>
          <a:p>
            <a:pPr>
              <a:spcBef>
                <a:spcPts val="600"/>
              </a:spcBef>
            </a:pPr>
            <a:endParaRPr kumimoji="1" lang="en-US" altLang="zh-CN" sz="2000" dirty="0" smtClean="0"/>
          </a:p>
          <a:p>
            <a:pPr>
              <a:spcBef>
                <a:spcPts val="600"/>
              </a:spcBef>
            </a:pPr>
            <a:endParaRPr kumimoji="1" lang="en-US" altLang="zh-CN" sz="2000" dirty="0" smtClean="0"/>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sp>
        <p:nvSpPr>
          <p:cNvPr id="5" name="灯片编号占位符 4"/>
          <p:cNvSpPr>
            <a:spLocks noGrp="1"/>
          </p:cNvSpPr>
          <p:nvPr>
            <p:ph type="sldNum" sz="quarter" idx="10"/>
          </p:nvPr>
        </p:nvSpPr>
        <p:spPr/>
        <p:txBody>
          <a:bodyPr/>
          <a:lstStyle/>
          <a:p>
            <a:pPr>
              <a:defRPr/>
            </a:pPr>
            <a:fld id="{3AD224E6-15A8-4E74-8987-281A30D56C8B}" type="slidenum">
              <a:rPr lang="zh-CN" altLang="en-US" smtClean="0"/>
              <a:pPr>
                <a:defRPr/>
              </a:pPr>
              <a:t>57</a:t>
            </a:fld>
            <a:endParaRPr lang="zh-CN" altLang="en-US" dirty="0"/>
          </a:p>
        </p:txBody>
      </p:sp>
      <p:pic>
        <p:nvPicPr>
          <p:cNvPr id="7" name="图片 6" descr="beihang-logo.png"/>
          <p:cNvPicPr>
            <a:picLocks noChangeAspect="1"/>
          </p:cNvPicPr>
          <p:nvPr/>
        </p:nvPicPr>
        <p:blipFill>
          <a:blip r:embed="rId3" cstate="print"/>
          <a:stretch>
            <a:fillRect/>
          </a:stretch>
        </p:blipFill>
        <p:spPr>
          <a:xfrm>
            <a:off x="539552" y="3248435"/>
            <a:ext cx="3359376" cy="693866"/>
          </a:xfrm>
          <a:prstGeom prst="rect">
            <a:avLst/>
          </a:prstGeom>
        </p:spPr>
      </p:pic>
      <p:pic>
        <p:nvPicPr>
          <p:cNvPr id="8" name="图片 7" descr="google.jpg"/>
          <p:cNvPicPr>
            <a:picLocks noChangeAspect="1"/>
          </p:cNvPicPr>
          <p:nvPr/>
        </p:nvPicPr>
        <p:blipFill>
          <a:blip r:embed="rId4" cstate="print"/>
          <a:stretch>
            <a:fillRect/>
          </a:stretch>
        </p:blipFill>
        <p:spPr>
          <a:xfrm>
            <a:off x="5500694" y="5643578"/>
            <a:ext cx="1876425" cy="703709"/>
          </a:xfrm>
          <a:prstGeom prst="rect">
            <a:avLst/>
          </a:prstGeom>
        </p:spPr>
      </p:pic>
      <p:pic>
        <p:nvPicPr>
          <p:cNvPr id="1027" name="Picture 3" descr="D:\homepage\talks\973年终会-2014\msra.jpg"/>
          <p:cNvPicPr>
            <a:picLocks noChangeAspect="1" noChangeArrowheads="1"/>
          </p:cNvPicPr>
          <p:nvPr/>
        </p:nvPicPr>
        <p:blipFill>
          <a:blip r:embed="rId5" cstate="print"/>
          <a:srcRect/>
          <a:stretch>
            <a:fillRect/>
          </a:stretch>
        </p:blipFill>
        <p:spPr bwMode="auto">
          <a:xfrm>
            <a:off x="6572264" y="4214818"/>
            <a:ext cx="2219325" cy="1028700"/>
          </a:xfrm>
          <a:prstGeom prst="rect">
            <a:avLst/>
          </a:prstGeom>
          <a:noFill/>
        </p:spPr>
      </p:pic>
      <p:pic>
        <p:nvPicPr>
          <p:cNvPr id="1028" name="Picture 4" descr="D:\homepage\talks\973年终会-2014\th.jpg"/>
          <p:cNvPicPr>
            <a:picLocks noChangeAspect="1" noChangeArrowheads="1"/>
          </p:cNvPicPr>
          <p:nvPr/>
        </p:nvPicPr>
        <p:blipFill>
          <a:blip r:embed="rId6" cstate="print"/>
          <a:srcRect/>
          <a:stretch>
            <a:fillRect/>
          </a:stretch>
        </p:blipFill>
        <p:spPr bwMode="auto">
          <a:xfrm>
            <a:off x="642910" y="4286256"/>
            <a:ext cx="2736304" cy="966827"/>
          </a:xfrm>
          <a:prstGeom prst="rect">
            <a:avLst/>
          </a:prstGeom>
          <a:noFill/>
        </p:spPr>
      </p:pic>
      <p:pic>
        <p:nvPicPr>
          <p:cNvPr id="1030" name="Picture 6" descr="D:\homepage\talks\973年终会-2014\th (3).jpg"/>
          <p:cNvPicPr>
            <a:picLocks noChangeAspect="1" noChangeArrowheads="1"/>
          </p:cNvPicPr>
          <p:nvPr/>
        </p:nvPicPr>
        <p:blipFill>
          <a:blip r:embed="rId7" cstate="print"/>
          <a:srcRect/>
          <a:stretch>
            <a:fillRect/>
          </a:stretch>
        </p:blipFill>
        <p:spPr bwMode="auto">
          <a:xfrm>
            <a:off x="4499992" y="3214686"/>
            <a:ext cx="4392488" cy="761364"/>
          </a:xfrm>
          <a:prstGeom prst="rect">
            <a:avLst/>
          </a:prstGeom>
          <a:noFill/>
        </p:spPr>
      </p:pic>
      <p:pic>
        <p:nvPicPr>
          <p:cNvPr id="14" name="图片 13" descr="th.jpg"/>
          <p:cNvPicPr>
            <a:picLocks noChangeAspect="1"/>
          </p:cNvPicPr>
          <p:nvPr/>
        </p:nvPicPr>
        <p:blipFill>
          <a:blip r:embed="rId8" cstate="print"/>
          <a:stretch>
            <a:fillRect/>
          </a:stretch>
        </p:blipFill>
        <p:spPr>
          <a:xfrm>
            <a:off x="1928794" y="5357826"/>
            <a:ext cx="2857500" cy="127635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b="1" dirty="0" smtClean="0">
                <a:solidFill>
                  <a:srgbClr val="C00000"/>
                </a:solidFill>
              </a:rPr>
              <a:t>Acknowledgements</a:t>
            </a:r>
            <a:endParaRPr kumimoji="1" lang="en-US" altLang="zh-CN" sz="3600" dirty="0" smtClean="0">
              <a:solidFill>
                <a:srgbClr val="C00000"/>
              </a:solidFill>
            </a:endParaRPr>
          </a:p>
        </p:txBody>
      </p:sp>
      <p:sp>
        <p:nvSpPr>
          <p:cNvPr id="6" name="内容占位符 2"/>
          <p:cNvSpPr txBox="1">
            <a:spLocks/>
          </p:cNvSpPr>
          <p:nvPr/>
        </p:nvSpPr>
        <p:spPr bwMode="auto">
          <a:xfrm>
            <a:off x="179512" y="908720"/>
            <a:ext cx="8964488" cy="58772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en-US" altLang="zh-CN" sz="2400" b="1" dirty="0" smtClean="0">
                <a:solidFill>
                  <a:srgbClr val="C00000"/>
                </a:solidFill>
              </a:rPr>
              <a:t>Research supported in part by: </a:t>
            </a:r>
          </a:p>
          <a:p>
            <a:pPr>
              <a:spcBef>
                <a:spcPts val="600"/>
              </a:spcBef>
            </a:pPr>
            <a:endParaRPr kumimoji="1" lang="en-US" altLang="zh-CN" dirty="0" smtClean="0"/>
          </a:p>
          <a:p>
            <a:pPr>
              <a:spcBef>
                <a:spcPts val="600"/>
              </a:spcBef>
            </a:pPr>
            <a:endParaRPr lang="en-US" altLang="zh-CN" sz="2000" dirty="0" smtClean="0"/>
          </a:p>
          <a:p>
            <a:pPr>
              <a:spcBef>
                <a:spcPts val="600"/>
              </a:spcBef>
            </a:pPr>
            <a:endParaRPr kumimoji="1" lang="en-US" altLang="zh-CN" sz="2000" dirty="0" smtClean="0"/>
          </a:p>
          <a:p>
            <a:pPr>
              <a:spcBef>
                <a:spcPts val="600"/>
              </a:spcBef>
            </a:pPr>
            <a:endParaRPr kumimoji="1" lang="en-US" altLang="zh-CN" sz="2000" dirty="0" smtClean="0"/>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sp>
        <p:nvSpPr>
          <p:cNvPr id="5" name="灯片编号占位符 4"/>
          <p:cNvSpPr>
            <a:spLocks noGrp="1"/>
          </p:cNvSpPr>
          <p:nvPr>
            <p:ph type="sldNum" sz="quarter" idx="10"/>
          </p:nvPr>
        </p:nvSpPr>
        <p:spPr/>
        <p:txBody>
          <a:bodyPr/>
          <a:lstStyle/>
          <a:p>
            <a:pPr>
              <a:defRPr/>
            </a:pPr>
            <a:fld id="{3AD224E6-15A8-4E74-8987-281A30D56C8B}" type="slidenum">
              <a:rPr lang="zh-CN" altLang="en-US" smtClean="0"/>
              <a:pPr>
                <a:defRPr/>
              </a:pPr>
              <a:t>58</a:t>
            </a:fld>
            <a:endParaRPr lang="zh-CN" altLang="en-US" dirty="0"/>
          </a:p>
        </p:txBody>
      </p:sp>
      <p:sp>
        <p:nvSpPr>
          <p:cNvPr id="3074" name="AutoShape 2" descr="Image result for nsf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076" name="Picture 4" descr="Image result for nsfc"/>
          <p:cNvPicPr>
            <a:picLocks noChangeAspect="1" noChangeArrowheads="1"/>
          </p:cNvPicPr>
          <p:nvPr/>
        </p:nvPicPr>
        <p:blipFill>
          <a:blip r:embed="rId2"/>
          <a:srcRect/>
          <a:stretch>
            <a:fillRect/>
          </a:stretch>
        </p:blipFill>
        <p:spPr bwMode="auto">
          <a:xfrm>
            <a:off x="870120" y="3357562"/>
            <a:ext cx="2500330" cy="2167285"/>
          </a:xfrm>
          <a:prstGeom prst="rect">
            <a:avLst/>
          </a:prstGeom>
          <a:noFill/>
        </p:spPr>
      </p:pic>
      <p:pic>
        <p:nvPicPr>
          <p:cNvPr id="3078" name="Picture 6" descr="Image result for 中国科技部 china logo"/>
          <p:cNvPicPr>
            <a:picLocks noChangeAspect="1" noChangeArrowheads="1"/>
          </p:cNvPicPr>
          <p:nvPr/>
        </p:nvPicPr>
        <p:blipFill>
          <a:blip r:embed="rId3"/>
          <a:srcRect/>
          <a:stretch>
            <a:fillRect/>
          </a:stretch>
        </p:blipFill>
        <p:spPr bwMode="auto">
          <a:xfrm>
            <a:off x="298616" y="1928802"/>
            <a:ext cx="5643602" cy="1029435"/>
          </a:xfrm>
          <a:prstGeom prst="rect">
            <a:avLst/>
          </a:prstGeom>
          <a:noFill/>
        </p:spPr>
      </p:pic>
      <p:pic>
        <p:nvPicPr>
          <p:cNvPr id="3080" name="Picture 8" descr="Image result for 中国科技部 973 项目"/>
          <p:cNvPicPr>
            <a:picLocks noChangeAspect="1" noChangeArrowheads="1"/>
          </p:cNvPicPr>
          <p:nvPr/>
        </p:nvPicPr>
        <p:blipFill>
          <a:blip r:embed="rId4"/>
          <a:srcRect/>
          <a:stretch>
            <a:fillRect/>
          </a:stretch>
        </p:blipFill>
        <p:spPr bwMode="auto">
          <a:xfrm>
            <a:off x="6299408" y="1928802"/>
            <a:ext cx="1643074" cy="1030114"/>
          </a:xfrm>
          <a:prstGeom prst="rect">
            <a:avLst/>
          </a:prstGeom>
          <a:noFill/>
        </p:spPr>
      </p:pic>
      <p:pic>
        <p:nvPicPr>
          <p:cNvPr id="16" name="图片 2"/>
          <p:cNvPicPr>
            <a:picLocks noChangeAspect="1"/>
          </p:cNvPicPr>
          <p:nvPr/>
        </p:nvPicPr>
        <p:blipFill>
          <a:blip r:embed="rId5"/>
          <a:srcRect/>
          <a:stretch>
            <a:fillRect/>
          </a:stretch>
        </p:blipFill>
        <p:spPr bwMode="auto">
          <a:xfrm>
            <a:off x="3513326" y="4017972"/>
            <a:ext cx="5202078" cy="12684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a:xfrm>
            <a:off x="251520" y="3933056"/>
            <a:ext cx="8501122" cy="2068852"/>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tabLst/>
              <a:defRPr/>
            </a:pPr>
            <a:r>
              <a:rPr kumimoji="0" lang="en-US" altLang="zh-CN" sz="4800" b="1" i="0" u="none" strike="noStrike" kern="0" cap="none" spc="0" normalizeH="0" baseline="0" noProof="0" dirty="0" smtClean="0">
                <a:ln>
                  <a:noFill/>
                </a:ln>
                <a:solidFill>
                  <a:srgbClr val="FF0000"/>
                </a:solidFill>
                <a:effectLst/>
                <a:uLnTx/>
                <a:uFillTx/>
                <a:latin typeface="Arial Unicode MS" pitchFamily="34" charset="-122"/>
                <a:ea typeface="+mn-ea"/>
                <a:cs typeface="+mn-cs"/>
              </a:rPr>
              <a:t>Thanks!</a:t>
            </a:r>
            <a:endParaRPr kumimoji="0" lang="zh-CN" altLang="en-US" sz="4000" b="1" i="0" u="none" strike="noStrike" kern="0" cap="none" spc="0" normalizeH="0" baseline="0" noProof="0" dirty="0">
              <a:ln>
                <a:noFill/>
              </a:ln>
              <a:solidFill>
                <a:srgbClr val="FF0000"/>
              </a:solidFill>
              <a:effectLst/>
              <a:uLnTx/>
              <a:uFillTx/>
              <a:latin typeface="Arial Unicode MS" pitchFamily="34" charset="-122"/>
              <a:ea typeface="+mn-ea"/>
              <a:cs typeface="+mn-cs"/>
            </a:endParaRPr>
          </a:p>
        </p:txBody>
      </p:sp>
      <p:sp>
        <p:nvSpPr>
          <p:cNvPr id="3" name="内容占位符 2"/>
          <p:cNvSpPr txBox="1">
            <a:spLocks/>
          </p:cNvSpPr>
          <p:nvPr/>
        </p:nvSpPr>
        <p:spPr>
          <a:xfrm>
            <a:off x="1331640" y="1628800"/>
            <a:ext cx="5078938" cy="2520280"/>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lang="en-US" altLang="zh-CN" sz="2000" kern="0" dirty="0" smtClean="0">
                <a:latin typeface="+mn-lt"/>
                <a:ea typeface="+mn-ea"/>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Room G1122,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New Main Building,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mn-lt"/>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University</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Beijing, China	</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2" descr="http://www.ccf.org.cn/resources/1190201776262/adl/12012-10-22-11_00_39.jpg"/>
          <p:cNvPicPr>
            <a:picLocks noChangeAspect="1" noChangeArrowheads="1"/>
          </p:cNvPicPr>
          <p:nvPr/>
        </p:nvPicPr>
        <p:blipFill>
          <a:blip r:embed="rId4" cstate="print"/>
          <a:srcRect/>
          <a:stretch>
            <a:fillRect/>
          </a:stretch>
        </p:blipFill>
        <p:spPr bwMode="auto">
          <a:xfrm>
            <a:off x="6804248" y="1700808"/>
            <a:ext cx="1584176" cy="206933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6</a:t>
            </a:fld>
            <a:endParaRPr lang="zh-CN" altLang="en-US" dirty="0"/>
          </a:p>
        </p:txBody>
      </p:sp>
      <p:sp>
        <p:nvSpPr>
          <p:cNvPr id="12" name="标题 1"/>
          <p:cNvSpPr>
            <a:spLocks noChangeArrowheads="1"/>
          </p:cNvSpPr>
          <p:nvPr/>
        </p:nvSpPr>
        <p:spPr bwMode="auto">
          <a:xfrm>
            <a:off x="285720" y="66694"/>
            <a:ext cx="8686800" cy="774700"/>
          </a:xfrm>
          <a:prstGeom prst="rect">
            <a:avLst/>
          </a:prstGeom>
          <a:noFill/>
          <a:ln>
            <a:noFill/>
            <a:miter lim="800000"/>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marL="914400" indent="-914400" eaLnBrk="0" hangingPunct="0">
              <a:defRPr/>
            </a:pPr>
            <a:r>
              <a:rPr lang="en-US" altLang="zh-CN" sz="4000" b="1" dirty="0" smtClean="0">
                <a:latin typeface="Arial Unicode MS" pitchFamily="34" charset="-122"/>
                <a:ea typeface="黑体" pitchFamily="49" charset="-122"/>
                <a:sym typeface="黑体" panose="02010609060101010101" pitchFamily="49" charset="-122"/>
              </a:rPr>
              <a:t>Big Data R&amp;D: </a:t>
            </a:r>
            <a:r>
              <a:rPr lang="en-US" altLang="zh-CN" sz="4000" b="1" dirty="0" smtClean="0">
                <a:latin typeface="Arial Unicode MS" pitchFamily="34" charset="-122"/>
                <a:ea typeface="黑体" pitchFamily="49" charset="-122"/>
                <a:cs typeface="+mj-cs"/>
                <a:sym typeface="黑体" panose="02010609060101010101" pitchFamily="49" charset="-122"/>
              </a:rPr>
              <a:t>Google </a:t>
            </a:r>
            <a:r>
              <a:rPr lang="en-US" altLang="zh-CN" sz="4000" b="1" dirty="0" err="1" smtClean="0">
                <a:latin typeface="Arial Unicode MS" pitchFamily="34" charset="-122"/>
                <a:ea typeface="黑体" pitchFamily="49" charset="-122"/>
                <a:cs typeface="+mj-cs"/>
                <a:sym typeface="黑体" panose="02010609060101010101" pitchFamily="49" charset="-122"/>
              </a:rPr>
              <a:t>AlphaGo</a:t>
            </a:r>
            <a:endParaRPr lang="en-US" altLang="zh-CN" sz="4000" b="1" dirty="0">
              <a:latin typeface="Arial Unicode MS" pitchFamily="34" charset="-122"/>
              <a:ea typeface="黑体" pitchFamily="49" charset="-122"/>
              <a:cs typeface="+mj-cs"/>
              <a:sym typeface="黑体" panose="02010609060101010101" pitchFamily="49" charset="-122"/>
            </a:endParaRPr>
          </a:p>
        </p:txBody>
      </p:sp>
      <p:sp>
        <p:nvSpPr>
          <p:cNvPr id="13" name="矩形 12"/>
          <p:cNvSpPr/>
          <p:nvPr/>
        </p:nvSpPr>
        <p:spPr>
          <a:xfrm>
            <a:off x="285720" y="1000108"/>
            <a:ext cx="8572560" cy="2369880"/>
          </a:xfrm>
          <a:prstGeom prst="rect">
            <a:avLst/>
          </a:prstGeom>
        </p:spPr>
        <p:txBody>
          <a:bodyPr wrap="square">
            <a:spAutoFit/>
          </a:bodyPr>
          <a:lstStyle/>
          <a:p>
            <a:pPr marL="285750" indent="-285750" eaLnBrk="0" hangingPunct="0">
              <a:spcBef>
                <a:spcPct val="20000"/>
              </a:spcBef>
            </a:pPr>
            <a:r>
              <a:rPr lang="en-US" altLang="zh-CN" sz="2000" b="1" dirty="0" err="1" smtClean="0">
                <a:solidFill>
                  <a:srgbClr val="000099"/>
                </a:solidFill>
                <a:latin typeface="Arial Unicode MS" pitchFamily="34" charset="-122"/>
                <a:ea typeface="+mn-ea"/>
              </a:rPr>
              <a:t>AlphaGo</a:t>
            </a:r>
            <a:r>
              <a:rPr lang="en-US" altLang="zh-CN" sz="2000" dirty="0" smtClean="0">
                <a:latin typeface="Arial Unicode MS" pitchFamily="34" charset="-122"/>
                <a:ea typeface="+mn-ea"/>
              </a:rPr>
              <a:t> is a computer program that plays the board game Go. It was developed by Alphabet Inc.'s Google </a:t>
            </a:r>
            <a:r>
              <a:rPr lang="en-US" altLang="zh-CN" sz="2000" dirty="0" err="1" smtClean="0">
                <a:latin typeface="Arial Unicode MS" pitchFamily="34" charset="-122"/>
                <a:ea typeface="+mn-ea"/>
              </a:rPr>
              <a:t>DeepMind</a:t>
            </a:r>
            <a:r>
              <a:rPr lang="en-US" altLang="zh-CN" sz="2000" dirty="0" smtClean="0">
                <a:latin typeface="Arial Unicode MS" pitchFamily="34" charset="-122"/>
                <a:ea typeface="+mn-ea"/>
              </a:rPr>
              <a:t> in London.</a:t>
            </a:r>
          </a:p>
          <a:p>
            <a:pPr marL="742950" lvl="1" indent="-285750" eaLnBrk="0" hangingPunct="0">
              <a:spcBef>
                <a:spcPct val="20000"/>
              </a:spcBef>
              <a:buChar char="–"/>
            </a:pPr>
            <a:r>
              <a:rPr lang="en-US" sz="2000" dirty="0" smtClean="0"/>
              <a:t>In March 2016, it beat Lee </a:t>
            </a:r>
            <a:r>
              <a:rPr lang="en-US" sz="2000" dirty="0" err="1" smtClean="0"/>
              <a:t>Sedol</a:t>
            </a:r>
            <a:r>
              <a:rPr lang="en-US" sz="2000" dirty="0" smtClean="0"/>
              <a:t> in a five-game match, the first time a computer Go program has beaten a 9-dan professional without handicaps</a:t>
            </a:r>
            <a:endParaRPr lang="en-US" altLang="zh-CN" sz="2000" dirty="0" smtClean="0"/>
          </a:p>
          <a:p>
            <a:pPr marL="742950" lvl="1" indent="-285750" eaLnBrk="0" hangingPunct="0">
              <a:spcBef>
                <a:spcPct val="20000"/>
              </a:spcBef>
              <a:buChar char="–"/>
            </a:pPr>
            <a:r>
              <a:rPr lang="en-US" sz="2000" dirty="0" smtClean="0"/>
              <a:t> ran through Google‘s cloud computing with its servers located in the United States: 1,920 CPUs and 280 GPUs.</a:t>
            </a:r>
            <a:endParaRPr lang="zh-CN" altLang="en-US" sz="2000" dirty="0" smtClean="0">
              <a:solidFill>
                <a:srgbClr val="FF0000"/>
              </a:solidFill>
              <a:latin typeface="+mn-ea"/>
              <a:ea typeface="+mn-ea"/>
            </a:endParaRPr>
          </a:p>
        </p:txBody>
      </p:sp>
      <p:sp>
        <p:nvSpPr>
          <p:cNvPr id="46084" name="AutoShape 4" descr="Image result for Google AlphaGo 比赛"/>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6086" name="AutoShape 6" descr="Image result for Google AlphaGo 比赛"/>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5" name="图片 14" descr="下载.jpg"/>
          <p:cNvPicPr>
            <a:picLocks noChangeAspect="1"/>
          </p:cNvPicPr>
          <p:nvPr/>
        </p:nvPicPr>
        <p:blipFill>
          <a:blip r:embed="rId2"/>
          <a:stretch>
            <a:fillRect/>
          </a:stretch>
        </p:blipFill>
        <p:spPr>
          <a:xfrm>
            <a:off x="4522178" y="3643314"/>
            <a:ext cx="4621822" cy="2928958"/>
          </a:xfrm>
          <a:prstGeom prst="rect">
            <a:avLst/>
          </a:prstGeom>
        </p:spPr>
      </p:pic>
      <p:pic>
        <p:nvPicPr>
          <p:cNvPr id="46088" name="Picture 8" descr="Image result for Google AlphaGo 比赛"/>
          <p:cNvPicPr>
            <a:picLocks noChangeAspect="1" noChangeArrowheads="1"/>
          </p:cNvPicPr>
          <p:nvPr/>
        </p:nvPicPr>
        <p:blipFill>
          <a:blip r:embed="rId3"/>
          <a:srcRect/>
          <a:stretch>
            <a:fillRect/>
          </a:stretch>
        </p:blipFill>
        <p:spPr bwMode="auto">
          <a:xfrm>
            <a:off x="214282" y="3571900"/>
            <a:ext cx="4071966" cy="3000372"/>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kern="1200" dirty="0" smtClean="0">
                <a:solidFill>
                  <a:schemeClr val="tx1"/>
                </a:solidFill>
                <a:latin typeface="Arial Unicode MS" pitchFamily="34" charset="-122"/>
                <a:ea typeface="黑体" pitchFamily="49" charset="-122"/>
                <a:sym typeface="黑体" panose="02010609060101010101" pitchFamily="49" charset="-122"/>
              </a:rPr>
              <a:t>Big Data R&amp;D: IBM Watson</a:t>
            </a:r>
            <a:endParaRPr lang="zh-CN" altLang="en-US" sz="4800" dirty="0">
              <a:solidFill>
                <a:schemeClr val="tx1"/>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60</a:t>
            </a:fld>
            <a:endParaRPr lang="zh-CN" altLang="en-US" dirty="0"/>
          </a:p>
        </p:txBody>
      </p:sp>
      <p:pic>
        <p:nvPicPr>
          <p:cNvPr id="8" name="IBM Watson - Final Jeopardy!.mp4">
            <a:hlinkClick r:id="" action="ppaction://media"/>
          </p:cNvPr>
          <p:cNvPicPr>
            <a:picLocks noRot="1" noChangeAspect="1"/>
          </p:cNvPicPr>
          <p:nvPr>
            <a:videoFile r:link="rId1"/>
          </p:nvPr>
        </p:nvPicPr>
        <p:blipFill>
          <a:blip r:embed="rId3"/>
          <a:stretch>
            <a:fillRect/>
          </a:stretch>
        </p:blipFill>
        <p:spPr>
          <a:xfrm>
            <a:off x="642910" y="875091"/>
            <a:ext cx="7786742" cy="584005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en-US" altLang="zh-CN" sz="4000" b="1" kern="1200" dirty="0" smtClean="0">
                <a:solidFill>
                  <a:schemeClr val="tx1"/>
                </a:solidFill>
                <a:latin typeface="Arial Unicode MS" pitchFamily="34" charset="-122"/>
                <a:ea typeface="黑体" pitchFamily="49" charset="-122"/>
                <a:sym typeface="黑体" panose="02010609060101010101" pitchFamily="49" charset="-122"/>
              </a:rPr>
              <a:t>Big Data: Social Impacts </a:t>
            </a:r>
            <a:endParaRPr lang="zh-CN" altLang="en-US" sz="4000" b="1" kern="1200" dirty="0">
              <a:solidFill>
                <a:schemeClr val="tx1"/>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7</a:t>
            </a:fld>
            <a:endParaRPr lang="zh-CN" altLang="en-US" dirty="0"/>
          </a:p>
        </p:txBody>
      </p:sp>
      <p:pic>
        <p:nvPicPr>
          <p:cNvPr id="1026" name="Picture 2"/>
          <p:cNvPicPr>
            <a:picLocks noChangeAspect="1" noChangeArrowheads="1"/>
          </p:cNvPicPr>
          <p:nvPr/>
        </p:nvPicPr>
        <p:blipFill>
          <a:blip r:embed="rId3"/>
          <a:srcRect/>
          <a:stretch>
            <a:fillRect/>
          </a:stretch>
        </p:blipFill>
        <p:spPr bwMode="auto">
          <a:xfrm>
            <a:off x="357158" y="3429000"/>
            <a:ext cx="8501122" cy="3305175"/>
          </a:xfrm>
          <a:prstGeom prst="rect">
            <a:avLst/>
          </a:prstGeom>
          <a:noFill/>
          <a:ln w="9525">
            <a:noFill/>
            <a:miter lim="800000"/>
            <a:headEnd/>
            <a:tailEnd/>
          </a:ln>
          <a:effectLst/>
        </p:spPr>
      </p:pic>
      <p:sp>
        <p:nvSpPr>
          <p:cNvPr id="5" name="TextBox 4"/>
          <p:cNvSpPr txBox="1"/>
          <p:nvPr/>
        </p:nvSpPr>
        <p:spPr>
          <a:xfrm>
            <a:off x="357158" y="928670"/>
            <a:ext cx="8501122" cy="2421176"/>
          </a:xfrm>
          <a:prstGeom prst="rect">
            <a:avLst/>
          </a:prstGeom>
          <a:solidFill>
            <a:schemeClr val="tx1"/>
          </a:solidFill>
        </p:spPr>
        <p:txBody>
          <a:bodyPr wrap="square" rtlCol="0">
            <a:spAutoFit/>
          </a:bodyPr>
          <a:lstStyle/>
          <a:p>
            <a:pPr algn="just"/>
            <a:endParaRPr lang="en-US" sz="2000" dirty="0" smtClean="0">
              <a:solidFill>
                <a:schemeClr val="bg1"/>
              </a:solidFill>
            </a:endParaRPr>
          </a:p>
          <a:p>
            <a:pPr algn="just"/>
            <a:r>
              <a:rPr lang="en-US" sz="2000" dirty="0" smtClean="0">
                <a:solidFill>
                  <a:schemeClr val="bg1"/>
                </a:solidFill>
              </a:rPr>
              <a:t>On July 29, 2016, IBM and </a:t>
            </a:r>
            <a:r>
              <a:rPr lang="en-US" sz="2000" dirty="0" err="1" smtClean="0">
                <a:solidFill>
                  <a:schemeClr val="bg1"/>
                </a:solidFill>
              </a:rPr>
              <a:t>Manipal</a:t>
            </a:r>
            <a:r>
              <a:rPr lang="en-US" sz="2000" dirty="0" smtClean="0">
                <a:solidFill>
                  <a:schemeClr val="bg1"/>
                </a:solidFill>
              </a:rPr>
              <a:t> Hospitals(a leading hospital chain in India), announced launch of </a:t>
            </a:r>
            <a:r>
              <a:rPr lang="en-US" sz="2000" b="1" dirty="0" smtClean="0">
                <a:solidFill>
                  <a:schemeClr val="bg1"/>
                </a:solidFill>
              </a:rPr>
              <a:t>IBM Watson </a:t>
            </a:r>
            <a:r>
              <a:rPr lang="en-US" sz="2000" dirty="0" smtClean="0">
                <a:solidFill>
                  <a:schemeClr val="bg1"/>
                </a:solidFill>
              </a:rPr>
              <a:t>for Oncology, for cancer patients. This product provides information and insights to physicians and cancer patients to help them identify personalized, evidence-based cancer care options. </a:t>
            </a:r>
          </a:p>
          <a:p>
            <a:pPr algn="just"/>
            <a:endParaRPr lang="en-US" sz="2000" baseline="30000" dirty="0" smtClean="0">
              <a:solidFill>
                <a:schemeClr val="bg1"/>
              </a:solidFill>
            </a:endParaRPr>
          </a:p>
          <a:p>
            <a:pPr algn="just"/>
            <a:r>
              <a:rPr lang="en-US" altLang="zh-CN" dirty="0" smtClean="0">
                <a:solidFill>
                  <a:schemeClr val="bg1"/>
                </a:solidFill>
              </a:rPr>
              <a:t>https://watsononcology.manipalhospitals.com/</a:t>
            </a:r>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32" y="1285860"/>
            <a:ext cx="9108254" cy="4429156"/>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sz="4000" b="1" dirty="0" smtClean="0">
                <a:solidFill>
                  <a:schemeClr val="tx1"/>
                </a:solidFill>
              </a:rPr>
              <a:t>Big Data Analytics is Challenging</a:t>
            </a:r>
            <a:endParaRPr lang="zh-CN" altLang="en-US" sz="4000" b="1" dirty="0">
              <a:solidFill>
                <a:schemeClr val="tx1"/>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8</a:t>
            </a:fld>
            <a:endParaRPr lang="zh-CN" altLang="en-US" dirty="0"/>
          </a:p>
        </p:txBody>
      </p:sp>
      <p:pic>
        <p:nvPicPr>
          <p:cNvPr id="7" name="Picture 2" descr="https://solutionsreview.com/data-integration/files/2015/10/oie_9181647MsIzeVuY.jpg"/>
          <p:cNvPicPr>
            <a:picLocks noChangeAspect="1" noChangeArrowheads="1"/>
          </p:cNvPicPr>
          <p:nvPr/>
        </p:nvPicPr>
        <p:blipFill>
          <a:blip r:embed="rId3"/>
          <a:srcRect/>
          <a:stretch>
            <a:fillRect/>
          </a:stretch>
        </p:blipFill>
        <p:spPr bwMode="auto">
          <a:xfrm>
            <a:off x="0" y="1071546"/>
            <a:ext cx="9144126" cy="4572032"/>
          </a:xfrm>
          <a:prstGeom prst="rect">
            <a:avLst/>
          </a:prstGeom>
          <a:noFill/>
        </p:spPr>
      </p:pic>
      <p:sp>
        <p:nvSpPr>
          <p:cNvPr id="9" name="内容占位符 8"/>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86446" y="3689339"/>
            <a:ext cx="3000396"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Computing</a:t>
            </a:r>
          </a:p>
        </p:txBody>
      </p:sp>
      <p:sp>
        <p:nvSpPr>
          <p:cNvPr id="3" name="矩形 2"/>
          <p:cNvSpPr/>
          <p:nvPr/>
        </p:nvSpPr>
        <p:spPr>
          <a:xfrm>
            <a:off x="2606394" y="1785926"/>
            <a:ext cx="3608680" cy="707886"/>
          </a:xfrm>
          <a:prstGeom prst="rect">
            <a:avLst/>
          </a:prstGeom>
        </p:spPr>
        <p:txBody>
          <a:bodyPr wrap="none">
            <a:spAutoFit/>
          </a:bodyPr>
          <a:lstStyle/>
          <a:p>
            <a:pPr algn="ctr"/>
            <a:r>
              <a:rPr lang="en-US" altLang="zh-CN" sz="4000" b="1" dirty="0" smtClean="0">
                <a:latin typeface="Arial Unicode MS" pitchFamily="34" charset="-122"/>
                <a:ea typeface="Arial Unicode MS" pitchFamily="34" charset="-122"/>
                <a:cs typeface="Arial Unicode MS" pitchFamily="34" charset="-122"/>
              </a:rPr>
              <a:t>Approximation </a:t>
            </a:r>
            <a:endParaRPr lang="zh-CN" altLang="en-US" sz="4000" dirty="0">
              <a:latin typeface="Arial Unicode MS" pitchFamily="34" charset="-122"/>
              <a:ea typeface="Arial Unicode MS" pitchFamily="34" charset="-122"/>
              <a:cs typeface="Arial Unicode MS" pitchFamily="34" charset="-122"/>
            </a:endParaRPr>
          </a:p>
        </p:txBody>
      </p:sp>
      <p:sp>
        <p:nvSpPr>
          <p:cNvPr id="4" name="矩形 3"/>
          <p:cNvSpPr/>
          <p:nvPr/>
        </p:nvSpPr>
        <p:spPr>
          <a:xfrm>
            <a:off x="71406" y="3689339"/>
            <a:ext cx="2786082"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Algorithms</a:t>
            </a:r>
          </a:p>
        </p:txBody>
      </p:sp>
      <p:sp>
        <p:nvSpPr>
          <p:cNvPr id="5" name="矩形 4"/>
          <p:cNvSpPr/>
          <p:nvPr/>
        </p:nvSpPr>
        <p:spPr>
          <a:xfrm>
            <a:off x="2714612" y="3689339"/>
            <a:ext cx="3429024"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Approximate </a:t>
            </a:r>
          </a:p>
          <a:p>
            <a:pPr algn="ctr"/>
            <a:r>
              <a:rPr lang="en-US" altLang="zh-CN" sz="2800" b="1" dirty="0" smtClean="0">
                <a:latin typeface="Arial Unicode MS" pitchFamily="34" charset="-122"/>
                <a:ea typeface="Arial Unicode MS" pitchFamily="34" charset="-122"/>
                <a:cs typeface="Arial Unicode MS" pitchFamily="34" charset="-122"/>
              </a:rPr>
              <a:t>Query Processing</a:t>
            </a:r>
          </a:p>
        </p:txBody>
      </p:sp>
      <p:sp>
        <p:nvSpPr>
          <p:cNvPr id="6" name="左大括号 5"/>
          <p:cNvSpPr/>
          <p:nvPr/>
        </p:nvSpPr>
        <p:spPr>
          <a:xfrm rot="5400000">
            <a:off x="3857620" y="142852"/>
            <a:ext cx="1071570" cy="5786478"/>
          </a:xfrm>
          <a:prstGeom prst="leftBrace">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49125</TotalTime>
  <Words>3291</Words>
  <Application>Microsoft Office PowerPoint</Application>
  <PresentationFormat>全屏显示(4:3)</PresentationFormat>
  <Paragraphs>613</Paragraphs>
  <Slides>60</Slides>
  <Notes>20</Notes>
  <HiddenSlides>1</HiddenSlides>
  <MMClips>1</MMClips>
  <ScaleCrop>false</ScaleCrop>
  <HeadingPairs>
    <vt:vector size="4" baseType="variant">
      <vt:variant>
        <vt:lpstr>主题</vt:lpstr>
      </vt:variant>
      <vt:variant>
        <vt:i4>1</vt:i4>
      </vt:variant>
      <vt:variant>
        <vt:lpstr>幻灯片标题</vt:lpstr>
      </vt:variant>
      <vt:variant>
        <vt:i4>60</vt:i4>
      </vt:variant>
    </vt:vector>
  </HeadingPairs>
  <TitlesOfParts>
    <vt:vector size="61" baseType="lpstr">
      <vt:lpstr>默认设计模板</vt:lpstr>
      <vt:lpstr>幻灯片 1</vt:lpstr>
      <vt:lpstr>Birth of“Big Data”</vt:lpstr>
      <vt:lpstr>Birth of“Big Data”</vt:lpstr>
      <vt:lpstr>Birth of“Big Data”</vt:lpstr>
      <vt:lpstr>Big Data R&amp;D: IBM Watson</vt:lpstr>
      <vt:lpstr>幻灯片 6</vt:lpstr>
      <vt:lpstr>Big Data: Social Impacts </vt:lpstr>
      <vt:lpstr>Big Data Analytics is Challenging</vt:lpstr>
      <vt:lpstr>幻灯片 9</vt:lpstr>
      <vt:lpstr>(1) Approximation Algorithms </vt:lpstr>
      <vt:lpstr>(1) Approximation Algorithms </vt:lpstr>
      <vt:lpstr>(1) Approximation Algorithms </vt:lpstr>
      <vt:lpstr>(2) Approximate Query Processing</vt:lpstr>
      <vt:lpstr>(2) Approximate Query Processing</vt:lpstr>
      <vt:lpstr>(2) Approximate Query Processing</vt:lpstr>
      <vt:lpstr>(2) Approximate Query Processing</vt:lpstr>
      <vt:lpstr>(2) Approximate Query Processing</vt:lpstr>
      <vt:lpstr>(2) Approximate Query Processing</vt:lpstr>
      <vt:lpstr>(2) Approximate Query Processing</vt:lpstr>
      <vt:lpstr>(3) Approximate Computing </vt:lpstr>
      <vt:lpstr>(3) Approximate Computing </vt:lpstr>
      <vt:lpstr>(3) Approximate Computing </vt:lpstr>
      <vt:lpstr>幻灯片 23</vt:lpstr>
      <vt:lpstr>幻灯片 24</vt:lpstr>
      <vt:lpstr>Query Approximation Techniques</vt:lpstr>
      <vt:lpstr>(1) E.g., Strong Simulation</vt:lpstr>
      <vt:lpstr>(1) E.g., Strong Simulation</vt:lpstr>
      <vt:lpstr>(1) E.g., Strong Simulation</vt:lpstr>
      <vt:lpstr>(1) E.g., Strong Simulation</vt:lpstr>
      <vt:lpstr>(2) E.g., Temporal Dense Subgraphs</vt:lpstr>
      <vt:lpstr>(2) E.g., Temporal Dense Subgraphs</vt:lpstr>
      <vt:lpstr>(2) E.g., Temporal Dense Subgraphs</vt:lpstr>
      <vt:lpstr>(3) E.g., Trajectory Compression</vt:lpstr>
      <vt:lpstr>(3) E.g., Trajectory Compression</vt:lpstr>
      <vt:lpstr>(3) E.g., Trajectory Compression</vt:lpstr>
      <vt:lpstr>(3) E.g., Trajectory Compression</vt:lpstr>
      <vt:lpstr>(3) E.g., Trajectory Compression</vt:lpstr>
      <vt:lpstr>(3) E.g., Trajectory Compression</vt:lpstr>
      <vt:lpstr>(3) E.g., Trajectory Compression</vt:lpstr>
      <vt:lpstr>(3) E.g., Trajectory Compression</vt:lpstr>
      <vt:lpstr>(3) E.g., Trajectory Compression</vt:lpstr>
      <vt:lpstr>幻灯片 42</vt:lpstr>
      <vt:lpstr>Data Approximation Techniques</vt:lpstr>
      <vt:lpstr>Data Approximation Techniques</vt:lpstr>
      <vt:lpstr>(1) E.g., Shortest Paths/Distances</vt:lpstr>
      <vt:lpstr>(2) E.g., Network Anomaly</vt:lpstr>
      <vt:lpstr>(2) E.g., Network Anomaly</vt:lpstr>
      <vt:lpstr>(2) E.g., Network Anomaly</vt:lpstr>
      <vt:lpstr>(3) E.g., Network Link Prediction</vt:lpstr>
      <vt:lpstr>(3) E.g., Network Link Prediction</vt:lpstr>
      <vt:lpstr>Other Query and Data Techniques</vt:lpstr>
      <vt:lpstr>Summary</vt:lpstr>
      <vt:lpstr>Summary</vt:lpstr>
      <vt:lpstr>Reference</vt:lpstr>
      <vt:lpstr>Reference</vt:lpstr>
      <vt:lpstr>Reference</vt:lpstr>
      <vt:lpstr>Acknowledgements</vt:lpstr>
      <vt:lpstr>Acknowledgements</vt:lpstr>
      <vt:lpstr>幻灯片 59</vt:lpstr>
      <vt:lpstr>Big Data R&amp;D: IBM Watson</vt:lpstr>
    </vt:vector>
  </TitlesOfParts>
  <Company>CUG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Mask</dc:creator>
  <cp:lastModifiedBy>shuai.ma</cp:lastModifiedBy>
  <cp:revision>4573</cp:revision>
  <dcterms:created xsi:type="dcterms:W3CDTF">2010-07-14T15:56:11Z</dcterms:created>
  <dcterms:modified xsi:type="dcterms:W3CDTF">2018-10-24T06:41:51Z</dcterms:modified>
</cp:coreProperties>
</file>